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4"/>
  </p:sldMasterIdLst>
  <p:notesMasterIdLst>
    <p:notesMasterId r:id="rId32"/>
  </p:notesMasterIdLst>
  <p:handoutMasterIdLst>
    <p:handoutMasterId r:id="rId33"/>
  </p:handoutMasterIdLst>
  <p:sldIdLst>
    <p:sldId id="257" r:id="rId5"/>
    <p:sldId id="429" r:id="rId6"/>
    <p:sldId id="447" r:id="rId7"/>
    <p:sldId id="317" r:id="rId8"/>
    <p:sldId id="399" r:id="rId9"/>
    <p:sldId id="404" r:id="rId10"/>
    <p:sldId id="589" r:id="rId11"/>
    <p:sldId id="590" r:id="rId12"/>
    <p:sldId id="591" r:id="rId13"/>
    <p:sldId id="592" r:id="rId14"/>
    <p:sldId id="514" r:id="rId15"/>
    <p:sldId id="588" r:id="rId16"/>
    <p:sldId id="594" r:id="rId17"/>
    <p:sldId id="279" r:id="rId18"/>
    <p:sldId id="454" r:id="rId19"/>
    <p:sldId id="545" r:id="rId20"/>
    <p:sldId id="546" r:id="rId21"/>
    <p:sldId id="547" r:id="rId22"/>
    <p:sldId id="549" r:id="rId23"/>
    <p:sldId id="576" r:id="rId24"/>
    <p:sldId id="577" r:id="rId25"/>
    <p:sldId id="581" r:id="rId26"/>
    <p:sldId id="500" r:id="rId27"/>
    <p:sldId id="593" r:id="rId28"/>
    <p:sldId id="449" r:id="rId29"/>
    <p:sldId id="321" r:id="rId30"/>
    <p:sldId id="391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>
          <p15:clr>
            <a:srgbClr val="F26B43"/>
          </p15:clr>
        </p15:guide>
        <p15:guide id="3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FFFFFF"/>
    <a:srgbClr val="FFFF66"/>
    <a:srgbClr val="37335B"/>
    <a:srgbClr val="CCE8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892" autoAdjust="0"/>
    <p:restoredTop sz="96283" autoAdjust="0"/>
  </p:normalViewPr>
  <p:slideViewPr>
    <p:cSldViewPr snapToGrid="0">
      <p:cViewPr varScale="1">
        <p:scale>
          <a:sx n="53" d="100"/>
          <a:sy n="53" d="100"/>
        </p:scale>
        <p:origin x="379" y="43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-2709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1911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1471C2C-1567-47F4-803E-468024209D9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8F5B09-2954-46C6-97BB-9E10649FE2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7F2C1D-F243-42AB-ADF2-E7CB4E04900E}" type="datetimeFigureOut">
              <a:rPr lang="en-US" smtClean="0"/>
              <a:t>11/15/2024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9A204B-EBA9-4C6D-BFB2-A104F00C8E2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5F72FC-4D2D-4E5B-A4DD-62E2C822FB1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3CDBB5-5B4A-4483-935D-A73935186B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2377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0CE34E-5667-4A32-A6BA-10C7A552BC63}" type="datetimeFigureOut">
              <a:rPr lang="en-US" smtClean="0"/>
              <a:t>11/15/2024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CCE34D-CFF1-4FFE-815B-D050E7ED2D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362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83A999-5E0E-42CA-8400-604AE921FF7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8359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83A999-5E0E-42CA-8400-604AE921FF7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5501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83A999-5E0E-42CA-8400-604AE921FF7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9663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83A999-5E0E-42CA-8400-604AE921FF7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0354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83A999-5E0E-42CA-8400-604AE921FF7C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4352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83A999-5E0E-42CA-8400-604AE921FF7C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207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83A999-5E0E-42CA-8400-604AE921FF7C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6577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83A999-5E0E-42CA-8400-604AE921FF7C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892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9E68F591-F3C7-4872-BBA0-0693794F4F1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999414" y="1051551"/>
            <a:ext cx="3565524" cy="2384898"/>
          </a:xfrm>
        </p:spPr>
        <p:txBody>
          <a:bodyPr anchor="b" anchorCtr="0">
            <a:noAutofit/>
          </a:bodyPr>
          <a:lstStyle/>
          <a:p>
            <a:r>
              <a:rPr lang="en-US" sz="4800" dirty="0"/>
              <a:t>3DFloat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67766A8-18D5-4391-8DB7-7BFF6427636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7452360" cy="6858000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38AD48E-7D67-4BE9-97B6-DB64DE5253B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7999413" y="445272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B6FF8E2-165B-49EB-8120-14190F9491B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 rot="5400000">
            <a:off x="10915300" y="5534727"/>
            <a:ext cx="667802" cy="631474"/>
            <a:chOff x="10478914" y="1506691"/>
            <a:chExt cx="667802" cy="631474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9B763A7-EE7D-4306-8306-01E8C86E6350}"/>
                </a:ext>
              </a:extLst>
            </p:cNvPr>
            <p:cNvSpPr>
              <a:spLocks noChangeAspect="1"/>
            </p:cNvSpPr>
            <p:nvPr/>
          </p:nvSpPr>
          <p:spPr>
            <a:xfrm rot="8100000">
              <a:off x="10606715" y="1506691"/>
              <a:ext cx="540001" cy="631474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80000"/>
                    <a:lumOff val="20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101600" dist="50800" dir="7320000">
                <a:schemeClr val="accent1">
                  <a:lumMod val="60000"/>
                  <a:lumOff val="4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4B3A935F-6844-4FCE-B0AE-5492715A58F1}"/>
                </a:ext>
              </a:extLst>
            </p:cNvPr>
            <p:cNvSpPr/>
            <p:nvPr/>
          </p:nvSpPr>
          <p:spPr>
            <a:xfrm rot="13500000">
              <a:off x="10613915" y="1424627"/>
              <a:ext cx="270000" cy="540001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16EB97-6E8A-4B50-8701-7CB158044DC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99413" y="3568700"/>
            <a:ext cx="3565524" cy="1731963"/>
          </a:xfrm>
        </p:spPr>
        <p:txBody>
          <a:bodyPr>
            <a:noAutofit/>
          </a:bodyPr>
          <a:lstStyle>
            <a:lvl1pPr>
              <a:buNone/>
              <a:defRPr sz="2000"/>
            </a:lvl1pPr>
            <a:lvl2pPr>
              <a:buNone/>
              <a:defRPr sz="2000"/>
            </a:lvl2pPr>
            <a:lvl3pPr>
              <a:buNone/>
              <a:defRPr sz="2000"/>
            </a:lvl3pPr>
            <a:lvl4pPr>
              <a:buNone/>
              <a:defRPr sz="2000"/>
            </a:lvl4pPr>
            <a:lvl5pPr>
              <a:buNone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00948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79DE9FAB-6BBA-4CFE-B67D-77B47F01ECA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/>
        </p:nvGrpSpPr>
        <p:grpSpPr>
          <a:xfrm>
            <a:off x="137931" y="5260967"/>
            <a:ext cx="1980001" cy="1363916"/>
            <a:chOff x="4879602" y="3781429"/>
            <a:chExt cx="1980001" cy="1363916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9FAC916-D9BB-4794-81B4-7C47C67E850D}"/>
                </a:ext>
              </a:extLst>
            </p:cNvPr>
            <p:cNvSpPr>
              <a:spLocks noChangeAspect="1"/>
            </p:cNvSpPr>
            <p:nvPr/>
          </p:nvSpPr>
          <p:spPr>
            <a:xfrm rot="18900000" flipV="1">
              <a:off x="5005634" y="4191206"/>
              <a:ext cx="1853969" cy="926985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162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5CA2231-7A65-4D16-8400-A210CC41DB73}"/>
                </a:ext>
              </a:extLst>
            </p:cNvPr>
            <p:cNvSpPr>
              <a:spLocks noChangeAspect="1"/>
            </p:cNvSpPr>
            <p:nvPr/>
          </p:nvSpPr>
          <p:spPr>
            <a:xfrm rot="18900000" flipV="1">
              <a:off x="4957101" y="4052255"/>
              <a:ext cx="1853969" cy="1093090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4B089C8C-B82B-4704-88E2-E857A5E21529}"/>
                </a:ext>
              </a:extLst>
            </p:cNvPr>
            <p:cNvSpPr/>
            <p:nvPr/>
          </p:nvSpPr>
          <p:spPr>
            <a:xfrm rot="13500000" flipV="1">
              <a:off x="6040374" y="3601683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434B90C8-5B4D-456E-AD99-80EF748FDD72}"/>
                </a:ext>
              </a:extLst>
            </p:cNvPr>
            <p:cNvSpPr/>
            <p:nvPr/>
          </p:nvSpPr>
          <p:spPr>
            <a:xfrm rot="13500000" flipV="1">
              <a:off x="5059348" y="4582709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2184FF4-7029-4ED7-813A-192E6060876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spect="1"/>
          </p:cNvSpPr>
          <p:nvPr/>
        </p:nvSpPr>
        <p:spPr>
          <a:xfrm rot="2700000">
            <a:off x="10834944" y="171268"/>
            <a:ext cx="1080000" cy="1262947"/>
          </a:xfrm>
          <a:custGeom>
            <a:avLst/>
            <a:gdLst>
              <a:gd name="connsiteX0" fmla="*/ 540000 w 1080000"/>
              <a:gd name="connsiteY0" fmla="*/ 0 h 1262947"/>
              <a:gd name="connsiteX1" fmla="*/ 1080000 w 1080000"/>
              <a:gd name="connsiteY1" fmla="*/ 931034 h 1262947"/>
              <a:gd name="connsiteX2" fmla="*/ 1064374 w 1080000"/>
              <a:gd name="connsiteY2" fmla="*/ 931034 h 1262947"/>
              <a:gd name="connsiteX3" fmla="*/ 1069029 w 1080000"/>
              <a:gd name="connsiteY3" fmla="*/ 938533 h 1262947"/>
              <a:gd name="connsiteX4" fmla="*/ 1080000 w 1080000"/>
              <a:gd name="connsiteY4" fmla="*/ 992947 h 1262947"/>
              <a:gd name="connsiteX5" fmla="*/ 540000 w 1080000"/>
              <a:gd name="connsiteY5" fmla="*/ 1262947 h 1262947"/>
              <a:gd name="connsiteX6" fmla="*/ 0 w 1080000"/>
              <a:gd name="connsiteY6" fmla="*/ 992947 h 1262947"/>
              <a:gd name="connsiteX7" fmla="*/ 10971 w 1080000"/>
              <a:gd name="connsiteY7" fmla="*/ 938533 h 1262947"/>
              <a:gd name="connsiteX8" fmla="*/ 15626 w 1080000"/>
              <a:gd name="connsiteY8" fmla="*/ 931034 h 1262947"/>
              <a:gd name="connsiteX9" fmla="*/ 0 w 1080000"/>
              <a:gd name="connsiteY9" fmla="*/ 931034 h 1262947"/>
              <a:gd name="connsiteX0" fmla="*/ 540000 w 1080000"/>
              <a:gd name="connsiteY0" fmla="*/ 0 h 1262947"/>
              <a:gd name="connsiteX1" fmla="*/ 1080000 w 1080000"/>
              <a:gd name="connsiteY1" fmla="*/ 931034 h 1262947"/>
              <a:gd name="connsiteX2" fmla="*/ 1064374 w 1080000"/>
              <a:gd name="connsiteY2" fmla="*/ 931034 h 1262947"/>
              <a:gd name="connsiteX3" fmla="*/ 1069029 w 1080000"/>
              <a:gd name="connsiteY3" fmla="*/ 938533 h 1262947"/>
              <a:gd name="connsiteX4" fmla="*/ 1080000 w 1080000"/>
              <a:gd name="connsiteY4" fmla="*/ 992947 h 1262947"/>
              <a:gd name="connsiteX5" fmla="*/ 540000 w 1080000"/>
              <a:gd name="connsiteY5" fmla="*/ 1262947 h 1262947"/>
              <a:gd name="connsiteX6" fmla="*/ 0 w 1080000"/>
              <a:gd name="connsiteY6" fmla="*/ 992947 h 1262947"/>
              <a:gd name="connsiteX7" fmla="*/ 10971 w 1080000"/>
              <a:gd name="connsiteY7" fmla="*/ 938533 h 1262947"/>
              <a:gd name="connsiteX8" fmla="*/ 15626 w 1080000"/>
              <a:gd name="connsiteY8" fmla="*/ 931034 h 1262947"/>
              <a:gd name="connsiteX9" fmla="*/ 540000 w 1080000"/>
              <a:gd name="connsiteY9" fmla="*/ 0 h 1262947"/>
              <a:gd name="connsiteX0" fmla="*/ 540000 w 1080000"/>
              <a:gd name="connsiteY0" fmla="*/ 0 h 1262947"/>
              <a:gd name="connsiteX1" fmla="*/ 1064374 w 1080000"/>
              <a:gd name="connsiteY1" fmla="*/ 931034 h 1262947"/>
              <a:gd name="connsiteX2" fmla="*/ 1069029 w 1080000"/>
              <a:gd name="connsiteY2" fmla="*/ 938533 h 1262947"/>
              <a:gd name="connsiteX3" fmla="*/ 1080000 w 1080000"/>
              <a:gd name="connsiteY3" fmla="*/ 992947 h 1262947"/>
              <a:gd name="connsiteX4" fmla="*/ 540000 w 1080000"/>
              <a:gd name="connsiteY4" fmla="*/ 1262947 h 1262947"/>
              <a:gd name="connsiteX5" fmla="*/ 0 w 1080000"/>
              <a:gd name="connsiteY5" fmla="*/ 992947 h 1262947"/>
              <a:gd name="connsiteX6" fmla="*/ 10971 w 1080000"/>
              <a:gd name="connsiteY6" fmla="*/ 938533 h 1262947"/>
              <a:gd name="connsiteX7" fmla="*/ 15626 w 1080000"/>
              <a:gd name="connsiteY7" fmla="*/ 931034 h 1262947"/>
              <a:gd name="connsiteX8" fmla="*/ 540000 w 1080000"/>
              <a:gd name="connsiteY8" fmla="*/ 0 h 126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000" h="1262947">
                <a:moveTo>
                  <a:pt x="540000" y="0"/>
                </a:moveTo>
                <a:lnTo>
                  <a:pt x="1064374" y="931034"/>
                </a:lnTo>
                <a:lnTo>
                  <a:pt x="1069029" y="938533"/>
                </a:lnTo>
                <a:cubicBezTo>
                  <a:pt x="1076223" y="956109"/>
                  <a:pt x="1080000" y="974307"/>
                  <a:pt x="1080000" y="992947"/>
                </a:cubicBezTo>
                <a:cubicBezTo>
                  <a:pt x="1080000" y="1142064"/>
                  <a:pt x="838234" y="1262947"/>
                  <a:pt x="540000" y="1262947"/>
                </a:cubicBezTo>
                <a:cubicBezTo>
                  <a:pt x="241766" y="1262947"/>
                  <a:pt x="0" y="1142064"/>
                  <a:pt x="0" y="992947"/>
                </a:cubicBezTo>
                <a:cubicBezTo>
                  <a:pt x="0" y="974307"/>
                  <a:pt x="3778" y="956109"/>
                  <a:pt x="10971" y="938533"/>
                </a:cubicBezTo>
                <a:lnTo>
                  <a:pt x="15626" y="931034"/>
                </a:lnTo>
                <a:lnTo>
                  <a:pt x="540000" y="0"/>
                </a:lnTo>
                <a:close/>
              </a:path>
            </a:pathLst>
          </a:custGeom>
          <a:gradFill>
            <a:gsLst>
              <a:gs pos="60000">
                <a:schemeClr val="bg2">
                  <a:lumMod val="90000"/>
                  <a:lumOff val="10000"/>
                </a:schemeClr>
              </a:gs>
              <a:gs pos="30000">
                <a:schemeClr val="bg2">
                  <a:lumMod val="90000"/>
                  <a:lumOff val="10000"/>
                </a:schemeClr>
              </a:gs>
              <a:gs pos="40000">
                <a:schemeClr val="bg2">
                  <a:lumMod val="75000"/>
                  <a:lumOff val="25000"/>
                </a:schemeClr>
              </a:gs>
              <a:gs pos="100000">
                <a:schemeClr val="bg2"/>
              </a:gs>
            </a:gsLst>
            <a:lin ang="600000" scaled="0"/>
          </a:gradFill>
          <a:ln>
            <a:noFill/>
          </a:ln>
          <a:effectLst>
            <a:innerShdw blurRad="254000" dist="101600" dir="27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AAA7AB09-557C-41AD-9113-FF9F68FA103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8100000">
            <a:off x="10849344" y="518342"/>
            <a:ext cx="540000" cy="1080000"/>
          </a:xfrm>
          <a:prstGeom prst="ellipse">
            <a:avLst/>
          </a:prstGeom>
          <a:gradFill>
            <a:gsLst>
              <a:gs pos="100000">
                <a:schemeClr val="bg2">
                  <a:lumMod val="90000"/>
                  <a:lumOff val="10000"/>
                </a:schemeClr>
              </a:gs>
              <a:gs pos="50000">
                <a:schemeClr val="bg2">
                  <a:lumMod val="95000"/>
                  <a:lumOff val="5000"/>
                </a:schemeClr>
              </a:gs>
            </a:gsLst>
            <a:lin ang="5400000" scaled="0"/>
          </a:gra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F99ECAA-1F11-4937-BBA6-51935AB44C9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spect="1"/>
          </p:cNvSpPr>
          <p:nvPr/>
        </p:nvSpPr>
        <p:spPr>
          <a:xfrm>
            <a:off x="1800802" y="247285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BCCE83C-72C8-4181-8D03-7CFB23A6FF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549275"/>
            <a:ext cx="11097551" cy="1332000"/>
          </a:xfr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US" sz="4800" dirty="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C6FCDFCC-38D1-43A4-918F-491DBA6B2C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0864" y="1731375"/>
            <a:ext cx="3563936" cy="535354"/>
          </a:xfrm>
        </p:spPr>
        <p:txBody>
          <a:bodyPr anchor="b">
            <a:noAutofit/>
          </a:bodyPr>
          <a:lstStyle>
            <a:lvl1pPr marL="0" indent="0">
              <a:buNone/>
              <a:defRPr sz="2000" b="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8A9CB740-8581-4D62-8481-7ECBBEDA72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9476" y="2432304"/>
            <a:ext cx="3563936" cy="3515555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AB16E493-D962-46EC-BBB8-D7E68A6404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41573" y="1731375"/>
            <a:ext cx="3566160" cy="535354"/>
          </a:xfrm>
        </p:spPr>
        <p:txBody>
          <a:bodyPr vert="horz" wrap="square" lIns="0" tIns="0" rIns="0" bIns="0" rtlCol="0" anchor="b">
            <a:noAutofit/>
          </a:bodyPr>
          <a:lstStyle>
            <a:lvl1pPr>
              <a:buNone/>
              <a:defRPr lang="en-US" sz="2000" b="0" cap="all" spc="200" baseline="0" dirty="0">
                <a:solidFill>
                  <a:schemeClr val="tx1"/>
                </a:solidFill>
              </a:defRPr>
            </a:lvl1pPr>
          </a:lstStyle>
          <a:p>
            <a:pPr marL="228600" lvl="0" indent="-228600"/>
            <a:r>
              <a:rPr lang="en-US"/>
              <a:t>Click to edit Master text styles</a:t>
            </a:r>
          </a:p>
        </p:txBody>
      </p:sp>
      <p:sp>
        <p:nvSpPr>
          <p:cNvPr id="23" name="Content Placeholder 5">
            <a:extLst>
              <a:ext uri="{FF2B5EF4-FFF2-40B4-BE49-F238E27FC236}">
                <a16:creationId xmlns:a16="http://schemas.microsoft.com/office/drawing/2014/main" id="{88CC7C67-1BA6-42A6-B9D3-8EDF70A3DB3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41573" y="2427370"/>
            <a:ext cx="3508755" cy="3515555"/>
          </a:xfrm>
        </p:spPr>
        <p:txBody>
          <a:bodyPr>
            <a:noAutofit/>
          </a:bodyPr>
          <a:lstStyle>
            <a:lvl1pPr>
              <a:defRPr sz="1700"/>
            </a:lvl1pPr>
            <a:lvl2pPr>
              <a:defRPr sz="1700"/>
            </a:lvl2pPr>
            <a:lvl3pPr>
              <a:defRPr sz="1700"/>
            </a:lvl3pPr>
            <a:lvl4pPr>
              <a:defRPr sz="1700"/>
            </a:lvl4pPr>
            <a:lvl5pPr>
              <a:defRPr sz="17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C17092A6-D0E6-4EF2-B3B8-AE35438D4D77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8139659" y="1731375"/>
            <a:ext cx="3566160" cy="535354"/>
          </a:xfrm>
        </p:spPr>
        <p:txBody>
          <a:bodyPr vert="horz" wrap="square" lIns="0" tIns="0" rIns="0" bIns="0" rtlCol="0" anchor="b">
            <a:noAutofit/>
          </a:bodyPr>
          <a:lstStyle>
            <a:lvl1pPr>
              <a:buNone/>
              <a:defRPr lang="en-US" sz="2000" b="0" cap="all" spc="200" baseline="0" dirty="0">
                <a:solidFill>
                  <a:schemeClr val="tx1"/>
                </a:solidFill>
              </a:defRPr>
            </a:lvl1pPr>
          </a:lstStyle>
          <a:p>
            <a:pPr marL="228600" lvl="0" indent="-228600"/>
            <a:r>
              <a:rPr lang="en-US" dirty="0"/>
              <a:t>Click to EDIT</a:t>
            </a:r>
          </a:p>
        </p:txBody>
      </p:sp>
      <p:sp>
        <p:nvSpPr>
          <p:cNvPr id="21" name="Content Placeholder 5">
            <a:extLst>
              <a:ext uri="{FF2B5EF4-FFF2-40B4-BE49-F238E27FC236}">
                <a16:creationId xmlns:a16="http://schemas.microsoft.com/office/drawing/2014/main" id="{4534254A-2561-400F-87CB-18A8D35381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139659" y="2427370"/>
            <a:ext cx="3508755" cy="3515555"/>
          </a:xfrm>
        </p:spPr>
        <p:txBody>
          <a:bodyPr>
            <a:noAutofit/>
          </a:bodyPr>
          <a:lstStyle>
            <a:lvl1pPr>
              <a:defRPr sz="1700"/>
            </a:lvl1pPr>
            <a:lvl2pPr>
              <a:defRPr sz="1700"/>
            </a:lvl2pPr>
            <a:lvl3pPr>
              <a:defRPr sz="1700"/>
            </a:lvl3pPr>
            <a:lvl4pPr>
              <a:defRPr sz="1700"/>
            </a:lvl4pPr>
            <a:lvl5pPr>
              <a:defRPr sz="17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1BC074-1090-47AF-BDE8-3859BF574B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US"/>
              <a:t>Tuesday, February 2, 20XX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D6522F-D41A-4734-8BD1-BD6E5A37D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4D4206-406C-42A3-BBD4-44C043180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20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E949202B-67AE-417A-A336-DF5257FFDC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4508500"/>
            <a:ext cx="4500562" cy="1562959"/>
          </a:xfrm>
        </p:spPr>
        <p:txBody>
          <a:bodyPr wrap="square" anchor="t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786D546-2834-435F-950F-DCEFE654B3B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3776472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BD763BD-EAC5-4DB8-81AF-9743BB6A957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262411" y="4508500"/>
            <a:ext cx="6221412" cy="1563688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  <a:lvl2pPr>
              <a:buNone/>
              <a:defRPr sz="1900"/>
            </a:lvl2pPr>
            <a:lvl3pPr>
              <a:buNone/>
              <a:defRPr sz="1900"/>
            </a:lvl3pPr>
            <a:lvl4pPr>
              <a:buNone/>
              <a:defRPr sz="1900"/>
            </a:lvl4pPr>
            <a:lvl5pPr>
              <a:buNone/>
              <a:defRPr sz="1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81B449-7B97-41DC-B23F-65EDCBD31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US"/>
              <a:t>Tuesday, February 2, 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6B46D5-337B-4906-8412-4EEA3884F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36F230-C9A7-407A-B923-873839C8D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46AF837-10C6-44A5-B8D6-960A57487B4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1225773" y="385222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4770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1">
            <a:extLst>
              <a:ext uri="{FF2B5EF4-FFF2-40B4-BE49-F238E27FC236}">
                <a16:creationId xmlns:a16="http://schemas.microsoft.com/office/drawing/2014/main" id="{97246E34-E6EE-4BF3-A0D3-A20868B5A5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0863" y="549275"/>
            <a:ext cx="5437187" cy="2986234"/>
          </a:xfrm>
        </p:spPr>
        <p:txBody>
          <a:bodyPr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1" name="Subtitle 2">
            <a:extLst>
              <a:ext uri="{FF2B5EF4-FFF2-40B4-BE49-F238E27FC236}">
                <a16:creationId xmlns:a16="http://schemas.microsoft.com/office/drawing/2014/main" id="{45BE5FFB-47D1-4474-B6CA-C3C936DF28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0863" y="3827610"/>
            <a:ext cx="5437187" cy="2265216"/>
          </a:xfrm>
        </p:spPr>
        <p:txBody>
          <a:bodyPr>
            <a:noAutofit/>
          </a:bodyPr>
          <a:lstStyle>
            <a:lvl1pPr>
              <a:buNone/>
              <a:defRPr sz="2400"/>
            </a:lvl1pPr>
          </a:lstStyle>
          <a:p>
            <a:r>
              <a:rPr lang="en-US">
                <a:solidFill>
                  <a:schemeClr val="tx1">
                    <a:alpha val="60000"/>
                  </a:schemeClr>
                </a:solidFill>
              </a:rPr>
              <a:t>Click to edit Master subtitle style</a:t>
            </a:r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008D9209-1A62-4AC3-BF92-94348A9BC06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56248" y="548640"/>
            <a:ext cx="5084064" cy="2880360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FADBFB6B-1787-4549-91B6-D748C66B13C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556248" y="3429000"/>
            <a:ext cx="5084064" cy="2880360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06966E3E-9B30-4375-AC9A-23256CC87D2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11161347" y="125399"/>
            <a:ext cx="1404698" cy="1155641"/>
            <a:chOff x="11161347" y="125399"/>
            <a:chExt cx="1404698" cy="1155641"/>
          </a:xfrm>
        </p:grpSpPr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4EBBC5A2-A37E-47DF-9230-9A75067F1883}"/>
                </a:ext>
              </a:extLst>
            </p:cNvPr>
            <p:cNvSpPr>
              <a:spLocks noChangeAspect="1"/>
            </p:cNvSpPr>
            <p:nvPr/>
          </p:nvSpPr>
          <p:spPr>
            <a:xfrm rot="18900000">
              <a:off x="11161347" y="125399"/>
              <a:ext cx="1341675" cy="926985"/>
            </a:xfrm>
            <a:custGeom>
              <a:avLst/>
              <a:gdLst>
                <a:gd name="connsiteX0" fmla="*/ 1049126 w 1341675"/>
                <a:gd name="connsiteY0" fmla="*/ 8962 h 926985"/>
                <a:gd name="connsiteX1" fmla="*/ 1341675 w 1341675"/>
                <a:gd name="connsiteY1" fmla="*/ 301511 h 926985"/>
                <a:gd name="connsiteX2" fmla="*/ 1130649 w 1341675"/>
                <a:gd name="connsiteY2" fmla="*/ 512537 h 926985"/>
                <a:gd name="connsiteX3" fmla="*/ 1107397 w 1341675"/>
                <a:gd name="connsiteY3" fmla="*/ 499917 h 926985"/>
                <a:gd name="connsiteX4" fmla="*/ 926985 w 1341675"/>
                <a:gd name="connsiteY4" fmla="*/ 463493 h 926985"/>
                <a:gd name="connsiteX5" fmla="*/ 463493 w 1341675"/>
                <a:gd name="connsiteY5" fmla="*/ 926985 h 926985"/>
                <a:gd name="connsiteX6" fmla="*/ 0 w 1341675"/>
                <a:gd name="connsiteY6" fmla="*/ 926985 h 926985"/>
                <a:gd name="connsiteX7" fmla="*/ 926985 w 1341675"/>
                <a:gd name="connsiteY7" fmla="*/ 0 h 926985"/>
                <a:gd name="connsiteX8" fmla="*/ 1021763 w 1341675"/>
                <a:gd name="connsiteY8" fmla="*/ 4786 h 926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41675" h="926985">
                  <a:moveTo>
                    <a:pt x="1049126" y="8962"/>
                  </a:moveTo>
                  <a:lnTo>
                    <a:pt x="1341675" y="301511"/>
                  </a:lnTo>
                  <a:lnTo>
                    <a:pt x="1130649" y="512537"/>
                  </a:lnTo>
                  <a:lnTo>
                    <a:pt x="1107397" y="499917"/>
                  </a:lnTo>
                  <a:cubicBezTo>
                    <a:pt x="1051945" y="476462"/>
                    <a:pt x="990979" y="463493"/>
                    <a:pt x="926985" y="463493"/>
                  </a:cubicBezTo>
                  <a:cubicBezTo>
                    <a:pt x="671005" y="463493"/>
                    <a:pt x="463493" y="671005"/>
                    <a:pt x="463493" y="926985"/>
                  </a:cubicBezTo>
                  <a:lnTo>
                    <a:pt x="0" y="926985"/>
                  </a:lnTo>
                  <a:cubicBezTo>
                    <a:pt x="0" y="415026"/>
                    <a:pt x="415025" y="0"/>
                    <a:pt x="926985" y="0"/>
                  </a:cubicBezTo>
                  <a:cubicBezTo>
                    <a:pt x="958982" y="0"/>
                    <a:pt x="990601" y="1621"/>
                    <a:pt x="1021763" y="478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54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11781B9A-C230-4FFC-90A8-E0571B1DEDA7}"/>
                </a:ext>
              </a:extLst>
            </p:cNvPr>
            <p:cNvSpPr/>
            <p:nvPr/>
          </p:nvSpPr>
          <p:spPr>
            <a:xfrm rot="2700000">
              <a:off x="11798454" y="994196"/>
              <a:ext cx="107098" cy="466589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innerShdw blurRad="63500" dist="2540000">
                <a:schemeClr val="accent1">
                  <a:lumMod val="40000"/>
                  <a:lumOff val="6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3295925C-3570-40F1-B3CE-07D947ED4643}"/>
                </a:ext>
              </a:extLst>
            </p:cNvPr>
            <p:cNvSpPr>
              <a:spLocks noChangeAspect="1"/>
            </p:cNvSpPr>
            <p:nvPr/>
          </p:nvSpPr>
          <p:spPr>
            <a:xfrm rot="18900000">
              <a:off x="11228590" y="129580"/>
              <a:ext cx="1337455" cy="1042921"/>
            </a:xfrm>
            <a:custGeom>
              <a:avLst/>
              <a:gdLst>
                <a:gd name="connsiteX0" fmla="*/ 1084058 w 1337455"/>
                <a:gd name="connsiteY0" fmla="*/ 16081 h 1042921"/>
                <a:gd name="connsiteX1" fmla="*/ 1337455 w 1337455"/>
                <a:gd name="connsiteY1" fmla="*/ 269477 h 1042921"/>
                <a:gd name="connsiteX2" fmla="*/ 1060775 w 1337455"/>
                <a:gd name="connsiteY2" fmla="*/ 546158 h 1042921"/>
                <a:gd name="connsiteX3" fmla="*/ 1020394 w 1337455"/>
                <a:gd name="connsiteY3" fmla="*/ 532055 h 1042921"/>
                <a:gd name="connsiteX4" fmla="*/ 926985 w 1337455"/>
                <a:gd name="connsiteY4" fmla="*/ 521461 h 1042921"/>
                <a:gd name="connsiteX5" fmla="*/ 463492 w 1337455"/>
                <a:gd name="connsiteY5" fmla="*/ 1042921 h 1042921"/>
                <a:gd name="connsiteX6" fmla="*/ 0 w 1337455"/>
                <a:gd name="connsiteY6" fmla="*/ 1042921 h 1042921"/>
                <a:gd name="connsiteX7" fmla="*/ 926984 w 1337455"/>
                <a:gd name="connsiteY7" fmla="*/ 0 h 1042921"/>
                <a:gd name="connsiteX8" fmla="*/ 1021763 w 1337455"/>
                <a:gd name="connsiteY8" fmla="*/ 5384 h 1042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7455" h="1042921">
                  <a:moveTo>
                    <a:pt x="1084058" y="16081"/>
                  </a:moveTo>
                  <a:lnTo>
                    <a:pt x="1337455" y="269477"/>
                  </a:lnTo>
                  <a:lnTo>
                    <a:pt x="1060775" y="546158"/>
                  </a:lnTo>
                  <a:lnTo>
                    <a:pt x="1020394" y="532055"/>
                  </a:lnTo>
                  <a:cubicBezTo>
                    <a:pt x="990222" y="525109"/>
                    <a:pt x="958982" y="521461"/>
                    <a:pt x="926985" y="521461"/>
                  </a:cubicBezTo>
                  <a:cubicBezTo>
                    <a:pt x="671005" y="521461"/>
                    <a:pt x="463493" y="754927"/>
                    <a:pt x="463492" y="1042921"/>
                  </a:cubicBezTo>
                  <a:lnTo>
                    <a:pt x="0" y="1042921"/>
                  </a:lnTo>
                  <a:cubicBezTo>
                    <a:pt x="0" y="466932"/>
                    <a:pt x="415025" y="0"/>
                    <a:pt x="926984" y="0"/>
                  </a:cubicBezTo>
                  <a:cubicBezTo>
                    <a:pt x="958982" y="0"/>
                    <a:pt x="990600" y="1824"/>
                    <a:pt x="1021763" y="5384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94664AE-6DC5-428F-9AC4-5A8F67571F7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594036" y="5610392"/>
            <a:ext cx="667802" cy="631474"/>
            <a:chOff x="10478914" y="1506691"/>
            <a:chExt cx="667802" cy="63147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288F304-7DF7-42FB-BD6F-D575128A1DDE}"/>
                </a:ext>
              </a:extLst>
            </p:cNvPr>
            <p:cNvSpPr>
              <a:spLocks noChangeAspect="1"/>
            </p:cNvSpPr>
            <p:nvPr/>
          </p:nvSpPr>
          <p:spPr>
            <a:xfrm rot="8100000">
              <a:off x="10606715" y="1506691"/>
              <a:ext cx="540001" cy="631474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80000"/>
                    <a:lumOff val="20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101600" dist="50800" dir="7320000">
                <a:schemeClr val="accent1">
                  <a:lumMod val="60000"/>
                  <a:lumOff val="4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104835D9-7DE9-4DDD-A6C2-1C526822700A}"/>
                </a:ext>
              </a:extLst>
            </p:cNvPr>
            <p:cNvSpPr/>
            <p:nvPr/>
          </p:nvSpPr>
          <p:spPr>
            <a:xfrm rot="13500000">
              <a:off x="10613915" y="1424627"/>
              <a:ext cx="270000" cy="540001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7D2D6F-49E8-4217-A908-2D9E43583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US"/>
              <a:t>Tuesday, February 2, 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1C4440-6B8D-4A24-A807-8B1302A3DF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CFE189-E20B-4108-B290-244424336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83C43C1C-00B3-40E0-B073-B8C56206D07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5303845" y="5427212"/>
            <a:ext cx="1080000" cy="108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>
                  <a:lumMod val="10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254000" dist="127000" dir="2700000">
              <a:schemeClr val="accent1">
                <a:lumMod val="60000"/>
                <a:lumOff val="40000"/>
                <a:alpha val="4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3191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77394-0A20-4CF6-9066-CFC2C1C9D3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59149" y="389840"/>
            <a:ext cx="8281987" cy="2954655"/>
          </a:xfrm>
        </p:spPr>
        <p:txBody>
          <a:bodyPr anchor="t" anchorCtr="0">
            <a:noAutofit/>
          </a:bodyPr>
          <a:lstStyle>
            <a:lvl1pPr algn="l">
              <a:lnSpc>
                <a:spcPct val="100000"/>
              </a:lnSpc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F10971F-8922-4B23-9C80-0643D7E350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59149" y="3536951"/>
            <a:ext cx="8281989" cy="2555874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2400">
                <a:solidFill>
                  <a:schemeClr val="tx1">
                    <a:alpha val="8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1BC074-1090-47AF-BDE8-3859BF574B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US"/>
              <a:t>Tuesday, February 2, 20XX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D6522F-D41A-4734-8BD1-BD6E5A37D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4D4206-406C-42A3-BBD4-44C043180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2184FF4-7029-4ED7-813A-192E60608764}"/>
              </a:ext>
            </a:extLst>
          </p:cNvPr>
          <p:cNvSpPr>
            <a:spLocks noChangeAspect="1"/>
          </p:cNvSpPr>
          <p:nvPr/>
        </p:nvSpPr>
        <p:spPr>
          <a:xfrm rot="2700000">
            <a:off x="612445" y="481888"/>
            <a:ext cx="1080000" cy="1262947"/>
          </a:xfrm>
          <a:custGeom>
            <a:avLst/>
            <a:gdLst>
              <a:gd name="connsiteX0" fmla="*/ 540000 w 1080000"/>
              <a:gd name="connsiteY0" fmla="*/ 0 h 1262947"/>
              <a:gd name="connsiteX1" fmla="*/ 1080000 w 1080000"/>
              <a:gd name="connsiteY1" fmla="*/ 931034 h 1262947"/>
              <a:gd name="connsiteX2" fmla="*/ 1064374 w 1080000"/>
              <a:gd name="connsiteY2" fmla="*/ 931034 h 1262947"/>
              <a:gd name="connsiteX3" fmla="*/ 1069029 w 1080000"/>
              <a:gd name="connsiteY3" fmla="*/ 938533 h 1262947"/>
              <a:gd name="connsiteX4" fmla="*/ 1080000 w 1080000"/>
              <a:gd name="connsiteY4" fmla="*/ 992947 h 1262947"/>
              <a:gd name="connsiteX5" fmla="*/ 540000 w 1080000"/>
              <a:gd name="connsiteY5" fmla="*/ 1262947 h 1262947"/>
              <a:gd name="connsiteX6" fmla="*/ 0 w 1080000"/>
              <a:gd name="connsiteY6" fmla="*/ 992947 h 1262947"/>
              <a:gd name="connsiteX7" fmla="*/ 10971 w 1080000"/>
              <a:gd name="connsiteY7" fmla="*/ 938533 h 1262947"/>
              <a:gd name="connsiteX8" fmla="*/ 15626 w 1080000"/>
              <a:gd name="connsiteY8" fmla="*/ 931034 h 1262947"/>
              <a:gd name="connsiteX9" fmla="*/ 0 w 1080000"/>
              <a:gd name="connsiteY9" fmla="*/ 931034 h 1262947"/>
              <a:gd name="connsiteX0" fmla="*/ 540000 w 1080000"/>
              <a:gd name="connsiteY0" fmla="*/ 0 h 1262947"/>
              <a:gd name="connsiteX1" fmla="*/ 1080000 w 1080000"/>
              <a:gd name="connsiteY1" fmla="*/ 931034 h 1262947"/>
              <a:gd name="connsiteX2" fmla="*/ 1064374 w 1080000"/>
              <a:gd name="connsiteY2" fmla="*/ 931034 h 1262947"/>
              <a:gd name="connsiteX3" fmla="*/ 1069029 w 1080000"/>
              <a:gd name="connsiteY3" fmla="*/ 938533 h 1262947"/>
              <a:gd name="connsiteX4" fmla="*/ 1080000 w 1080000"/>
              <a:gd name="connsiteY4" fmla="*/ 992947 h 1262947"/>
              <a:gd name="connsiteX5" fmla="*/ 540000 w 1080000"/>
              <a:gd name="connsiteY5" fmla="*/ 1262947 h 1262947"/>
              <a:gd name="connsiteX6" fmla="*/ 0 w 1080000"/>
              <a:gd name="connsiteY6" fmla="*/ 992947 h 1262947"/>
              <a:gd name="connsiteX7" fmla="*/ 10971 w 1080000"/>
              <a:gd name="connsiteY7" fmla="*/ 938533 h 1262947"/>
              <a:gd name="connsiteX8" fmla="*/ 15626 w 1080000"/>
              <a:gd name="connsiteY8" fmla="*/ 931034 h 1262947"/>
              <a:gd name="connsiteX9" fmla="*/ 540000 w 1080000"/>
              <a:gd name="connsiteY9" fmla="*/ 0 h 1262947"/>
              <a:gd name="connsiteX0" fmla="*/ 540000 w 1080000"/>
              <a:gd name="connsiteY0" fmla="*/ 0 h 1262947"/>
              <a:gd name="connsiteX1" fmla="*/ 1064374 w 1080000"/>
              <a:gd name="connsiteY1" fmla="*/ 931034 h 1262947"/>
              <a:gd name="connsiteX2" fmla="*/ 1069029 w 1080000"/>
              <a:gd name="connsiteY2" fmla="*/ 938533 h 1262947"/>
              <a:gd name="connsiteX3" fmla="*/ 1080000 w 1080000"/>
              <a:gd name="connsiteY3" fmla="*/ 992947 h 1262947"/>
              <a:gd name="connsiteX4" fmla="*/ 540000 w 1080000"/>
              <a:gd name="connsiteY4" fmla="*/ 1262947 h 1262947"/>
              <a:gd name="connsiteX5" fmla="*/ 0 w 1080000"/>
              <a:gd name="connsiteY5" fmla="*/ 992947 h 1262947"/>
              <a:gd name="connsiteX6" fmla="*/ 10971 w 1080000"/>
              <a:gd name="connsiteY6" fmla="*/ 938533 h 1262947"/>
              <a:gd name="connsiteX7" fmla="*/ 15626 w 1080000"/>
              <a:gd name="connsiteY7" fmla="*/ 931034 h 1262947"/>
              <a:gd name="connsiteX8" fmla="*/ 540000 w 1080000"/>
              <a:gd name="connsiteY8" fmla="*/ 0 h 126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000" h="1262947">
                <a:moveTo>
                  <a:pt x="540000" y="0"/>
                </a:moveTo>
                <a:lnTo>
                  <a:pt x="1064374" y="931034"/>
                </a:lnTo>
                <a:lnTo>
                  <a:pt x="1069029" y="938533"/>
                </a:lnTo>
                <a:cubicBezTo>
                  <a:pt x="1076223" y="956109"/>
                  <a:pt x="1080000" y="974307"/>
                  <a:pt x="1080000" y="992947"/>
                </a:cubicBezTo>
                <a:cubicBezTo>
                  <a:pt x="1080000" y="1142064"/>
                  <a:pt x="838234" y="1262947"/>
                  <a:pt x="540000" y="1262947"/>
                </a:cubicBezTo>
                <a:cubicBezTo>
                  <a:pt x="241766" y="1262947"/>
                  <a:pt x="0" y="1142064"/>
                  <a:pt x="0" y="992947"/>
                </a:cubicBezTo>
                <a:cubicBezTo>
                  <a:pt x="0" y="974307"/>
                  <a:pt x="3778" y="956109"/>
                  <a:pt x="10971" y="938533"/>
                </a:cubicBezTo>
                <a:lnTo>
                  <a:pt x="15626" y="931034"/>
                </a:lnTo>
                <a:lnTo>
                  <a:pt x="540000" y="0"/>
                </a:lnTo>
                <a:close/>
              </a:path>
            </a:pathLst>
          </a:custGeom>
          <a:gradFill>
            <a:gsLst>
              <a:gs pos="60000">
                <a:schemeClr val="bg2">
                  <a:lumMod val="90000"/>
                  <a:lumOff val="10000"/>
                </a:schemeClr>
              </a:gs>
              <a:gs pos="30000">
                <a:schemeClr val="bg2">
                  <a:lumMod val="90000"/>
                  <a:lumOff val="10000"/>
                </a:schemeClr>
              </a:gs>
              <a:gs pos="40000">
                <a:schemeClr val="bg2">
                  <a:lumMod val="75000"/>
                  <a:lumOff val="25000"/>
                </a:schemeClr>
              </a:gs>
              <a:gs pos="100000">
                <a:schemeClr val="bg2"/>
              </a:gs>
            </a:gsLst>
            <a:lin ang="600000" scaled="0"/>
          </a:gradFill>
          <a:ln>
            <a:noFill/>
          </a:ln>
          <a:effectLst>
            <a:innerShdw blurRad="254000" dist="101600" dir="27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AAA7AB09-557C-41AD-9113-FF9F68FA1035}"/>
              </a:ext>
            </a:extLst>
          </p:cNvPr>
          <p:cNvSpPr/>
          <p:nvPr/>
        </p:nvSpPr>
        <p:spPr>
          <a:xfrm rot="8100000">
            <a:off x="626845" y="828962"/>
            <a:ext cx="540000" cy="1080000"/>
          </a:xfrm>
          <a:prstGeom prst="ellipse">
            <a:avLst/>
          </a:prstGeom>
          <a:gradFill>
            <a:gsLst>
              <a:gs pos="100000">
                <a:schemeClr val="bg2">
                  <a:lumMod val="90000"/>
                  <a:lumOff val="10000"/>
                </a:schemeClr>
              </a:gs>
              <a:gs pos="50000">
                <a:schemeClr val="bg2">
                  <a:lumMod val="95000"/>
                  <a:lumOff val="5000"/>
                </a:schemeClr>
              </a:gs>
            </a:gsLst>
            <a:lin ang="5400000" scaled="0"/>
          </a:gra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F99ECAA-1F11-4937-BBA6-51935AB44C9D}"/>
              </a:ext>
            </a:extLst>
          </p:cNvPr>
          <p:cNvSpPr>
            <a:spLocks noChangeAspect="1"/>
          </p:cNvSpPr>
          <p:nvPr/>
        </p:nvSpPr>
        <p:spPr>
          <a:xfrm>
            <a:off x="1800802" y="247285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9DE9FAB-6BBA-4CFE-B67D-77B47F01ECA4}"/>
              </a:ext>
            </a:extLst>
          </p:cNvPr>
          <p:cNvGrpSpPr/>
          <p:nvPr/>
        </p:nvGrpSpPr>
        <p:grpSpPr>
          <a:xfrm>
            <a:off x="1329952" y="4524379"/>
            <a:ext cx="1980001" cy="1363916"/>
            <a:chOff x="4879602" y="3781429"/>
            <a:chExt cx="1980001" cy="1363916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9FAC916-D9BB-4794-81B4-7C47C67E850D}"/>
                </a:ext>
              </a:extLst>
            </p:cNvPr>
            <p:cNvSpPr>
              <a:spLocks noChangeAspect="1"/>
            </p:cNvSpPr>
            <p:nvPr/>
          </p:nvSpPr>
          <p:spPr>
            <a:xfrm rot="18900000" flipV="1">
              <a:off x="5005634" y="4191206"/>
              <a:ext cx="1853969" cy="926985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162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5CA2231-7A65-4D16-8400-A210CC41DB73}"/>
                </a:ext>
              </a:extLst>
            </p:cNvPr>
            <p:cNvSpPr>
              <a:spLocks noChangeAspect="1"/>
            </p:cNvSpPr>
            <p:nvPr/>
          </p:nvSpPr>
          <p:spPr>
            <a:xfrm rot="18900000" flipV="1">
              <a:off x="4957101" y="4052255"/>
              <a:ext cx="1853969" cy="1093090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4B089C8C-B82B-4704-88E2-E857A5E21529}"/>
                </a:ext>
              </a:extLst>
            </p:cNvPr>
            <p:cNvSpPr/>
            <p:nvPr/>
          </p:nvSpPr>
          <p:spPr>
            <a:xfrm rot="13500000" flipV="1">
              <a:off x="6040374" y="3601683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434B90C8-5B4D-456E-AD99-80EF748FDD72}"/>
                </a:ext>
              </a:extLst>
            </p:cNvPr>
            <p:cNvSpPr/>
            <p:nvPr/>
          </p:nvSpPr>
          <p:spPr>
            <a:xfrm rot="13500000" flipV="1">
              <a:off x="5059348" y="4582709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123629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>
            <a:extLst>
              <a:ext uri="{FF2B5EF4-FFF2-40B4-BE49-F238E27FC236}">
                <a16:creationId xmlns:a16="http://schemas.microsoft.com/office/drawing/2014/main" id="{94729CA3-91C4-4A89-9448-A2F0E409177A}"/>
              </a:ext>
            </a:extLst>
          </p:cNvPr>
          <p:cNvSpPr>
            <a:spLocks noChangeAspect="1"/>
          </p:cNvSpPr>
          <p:nvPr/>
        </p:nvSpPr>
        <p:spPr>
          <a:xfrm>
            <a:off x="11069864" y="33337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68347B7-45FA-4A01-924D-DC385B720B3E}"/>
              </a:ext>
            </a:extLst>
          </p:cNvPr>
          <p:cNvGrpSpPr/>
          <p:nvPr/>
        </p:nvGrpSpPr>
        <p:grpSpPr>
          <a:xfrm>
            <a:off x="331786" y="5528198"/>
            <a:ext cx="631474" cy="667800"/>
            <a:chOff x="2994153" y="1378666"/>
            <a:chExt cx="631474" cy="667800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1167DA1-25D1-4E60-A62E-42B6F56A96EC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3039890" y="1332929"/>
              <a:ext cx="540000" cy="631474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75000"/>
                    <a:lumOff val="25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254000" dist="101600" dir="2700000">
                <a:schemeClr val="accent1">
                  <a:lumMod val="60000"/>
                  <a:lumOff val="4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6B7B7215-A661-477E-91D0-CDBE5564D2B9}"/>
                </a:ext>
              </a:extLst>
            </p:cNvPr>
            <p:cNvSpPr/>
            <p:nvPr/>
          </p:nvSpPr>
          <p:spPr>
            <a:xfrm rot="8100000">
              <a:off x="3047090" y="1506466"/>
              <a:ext cx="270000" cy="540000"/>
            </a:xfrm>
            <a:prstGeom prst="ellipse">
              <a:avLst/>
            </a:prstGeom>
            <a:gradFill>
              <a:gsLst>
                <a:gs pos="100000">
                  <a:schemeClr val="bg2">
                    <a:lumMod val="90000"/>
                    <a:lumOff val="10000"/>
                  </a:schemeClr>
                </a:gs>
                <a:gs pos="50000">
                  <a:schemeClr val="bg2">
                    <a:lumMod val="95000"/>
                    <a:lumOff val="5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978E540-142B-4A82-9C3F-E61BC190AE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49275"/>
            <a:ext cx="11090274" cy="1332000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C6BF36-D4F5-4363-B440-BDAE50BBD4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0862" y="2097175"/>
            <a:ext cx="5435600" cy="399565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362910-87AA-4E67-992D-8D4822FD89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05538" y="2097175"/>
            <a:ext cx="5435600" cy="399565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99A8AF-0998-4613-B1D8-C14ECBFFDF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US"/>
              <a:t>Tuesday, February 2, 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E44EAA-B8A9-4428-A9DF-1174DA940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E5C381-C899-4BF9-B584-2D78074D1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1650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81B449-7B97-41DC-B23F-65EDCBD31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US"/>
              <a:t>Tuesday, February 2, 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6B46D5-337B-4906-8412-4EEA3884F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36F230-C9A7-407A-B923-873839C8D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3325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778B0BE9-88B0-4883-9BA9-CD594C400EC1}"/>
              </a:ext>
            </a:extLst>
          </p:cNvPr>
          <p:cNvGrpSpPr/>
          <p:nvPr/>
        </p:nvGrpSpPr>
        <p:grpSpPr>
          <a:xfrm>
            <a:off x="4949631" y="5111861"/>
            <a:ext cx="1262947" cy="1335600"/>
            <a:chOff x="2678417" y="2427951"/>
            <a:chExt cx="1262947" cy="1335600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59DCBF3-7AFA-4CD1-A918-BC6DDE674E6C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2769891" y="2336477"/>
              <a:ext cx="1080000" cy="1262947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75000"/>
                    <a:lumOff val="25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254000" dist="101600" dir="2700000">
                <a:schemeClr val="accent1">
                  <a:lumMod val="60000"/>
                  <a:lumOff val="4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6964A02-96E1-4654-9187-DDDE7409F75B}"/>
                </a:ext>
              </a:extLst>
            </p:cNvPr>
            <p:cNvSpPr/>
            <p:nvPr/>
          </p:nvSpPr>
          <p:spPr>
            <a:xfrm rot="8100000">
              <a:off x="2784291" y="2683551"/>
              <a:ext cx="540000" cy="1080000"/>
            </a:xfrm>
            <a:prstGeom prst="ellipse">
              <a:avLst/>
            </a:prstGeom>
            <a:gradFill>
              <a:gsLst>
                <a:gs pos="100000">
                  <a:schemeClr val="bg2">
                    <a:lumMod val="90000"/>
                    <a:lumOff val="10000"/>
                  </a:schemeClr>
                </a:gs>
                <a:gs pos="50000">
                  <a:schemeClr val="bg2">
                    <a:lumMod val="95000"/>
                    <a:lumOff val="5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F3FF76C-A012-4CDA-8AE7-E94139557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49275"/>
            <a:ext cx="11090275" cy="984885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A4C80-DC38-4641-924F-90D6078CF5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75" y="1750060"/>
            <a:ext cx="7345362" cy="4342765"/>
          </a:xfrm>
        </p:spPr>
        <p:txBody>
          <a:bodyPr>
            <a:no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C42771-D3A7-4072-85DC-B7C5E530E8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50863" y="1750060"/>
            <a:ext cx="3565525" cy="4342765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D47AB1-6EB5-4E2C-B4A7-42DC643E9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US"/>
              <a:t>Tuesday, February 2, 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A9D15F-B6ED-46E1-9840-0B625880E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AEB023-7A5E-4087-B75E-A38A80EE5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562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C0923D16-1EC5-4C17-ABA8-B13A1256B3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4" y="549275"/>
            <a:ext cx="3565524" cy="1997855"/>
          </a:xfrm>
        </p:spPr>
        <p:txBody>
          <a:bodyPr wrap="square" anchor="b" anchorCtr="0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0294D8B-CF64-4C26-8C78-57A375E7D33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50863" y="2677306"/>
            <a:ext cx="3565525" cy="3415519"/>
          </a:xfrm>
        </p:spPr>
        <p:txBody>
          <a:bodyPr anchor="t" anchorCtr="0">
            <a:noAutofit/>
          </a:bodyPr>
          <a:lstStyle>
            <a:lvl1pPr>
              <a:buNone/>
              <a:defRPr/>
            </a:lvl1pPr>
          </a:lstStyle>
          <a:p>
            <a:pPr>
              <a:lnSpc>
                <a:spcPct val="120000"/>
              </a:lnSpc>
            </a:pPr>
            <a:r>
              <a:rPr lang="en-US" sz="1600" dirty="0"/>
              <a:t>Click to add text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7BCF456-426F-435B-8DF0-A32A44F5A88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208928" y="1596771"/>
            <a:ext cx="3448558" cy="3448558"/>
          </a:xfrm>
          <a:custGeom>
            <a:avLst/>
            <a:gdLst>
              <a:gd name="connsiteX0" fmla="*/ 1724279 w 3448558"/>
              <a:gd name="connsiteY0" fmla="*/ 0 h 3448558"/>
              <a:gd name="connsiteX1" fmla="*/ 3448558 w 3448558"/>
              <a:gd name="connsiteY1" fmla="*/ 1724279 h 3448558"/>
              <a:gd name="connsiteX2" fmla="*/ 1724279 w 3448558"/>
              <a:gd name="connsiteY2" fmla="*/ 3448558 h 3448558"/>
              <a:gd name="connsiteX3" fmla="*/ 0 w 3448558"/>
              <a:gd name="connsiteY3" fmla="*/ 1724279 h 3448558"/>
              <a:gd name="connsiteX4" fmla="*/ 1724279 w 3448558"/>
              <a:gd name="connsiteY4" fmla="*/ 0 h 3448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48558" h="3448558">
                <a:moveTo>
                  <a:pt x="1724279" y="0"/>
                </a:moveTo>
                <a:cubicBezTo>
                  <a:pt x="2676572" y="0"/>
                  <a:pt x="3448558" y="771986"/>
                  <a:pt x="3448558" y="1724279"/>
                </a:cubicBezTo>
                <a:cubicBezTo>
                  <a:pt x="3448558" y="2676572"/>
                  <a:pt x="2676572" y="3448558"/>
                  <a:pt x="1724279" y="3448558"/>
                </a:cubicBezTo>
                <a:cubicBezTo>
                  <a:pt x="771986" y="3448558"/>
                  <a:pt x="0" y="2676572"/>
                  <a:pt x="0" y="1724279"/>
                </a:cubicBezTo>
                <a:cubicBezTo>
                  <a:pt x="0" y="771986"/>
                  <a:pt x="771986" y="0"/>
                  <a:pt x="1724279" y="0"/>
                </a:cubicBezTo>
                <a:close/>
              </a:path>
            </a:pathLst>
          </a:custGeom>
          <a:solidFill>
            <a:schemeClr val="accent5"/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4813A609-7079-46D5-9C1D-52004ABDAC9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18575" y="596392"/>
            <a:ext cx="2263776" cy="2263776"/>
          </a:xfrm>
          <a:custGeom>
            <a:avLst/>
            <a:gdLst>
              <a:gd name="connsiteX0" fmla="*/ 1131888 w 2263776"/>
              <a:gd name="connsiteY0" fmla="*/ 0 h 2263776"/>
              <a:gd name="connsiteX1" fmla="*/ 2263776 w 2263776"/>
              <a:gd name="connsiteY1" fmla="*/ 1131888 h 2263776"/>
              <a:gd name="connsiteX2" fmla="*/ 1131888 w 2263776"/>
              <a:gd name="connsiteY2" fmla="*/ 2263776 h 2263776"/>
              <a:gd name="connsiteX3" fmla="*/ 0 w 2263776"/>
              <a:gd name="connsiteY3" fmla="*/ 1131888 h 2263776"/>
              <a:gd name="connsiteX4" fmla="*/ 1131888 w 2263776"/>
              <a:gd name="connsiteY4" fmla="*/ 0 h 226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63776" h="2263776">
                <a:moveTo>
                  <a:pt x="1131888" y="0"/>
                </a:moveTo>
                <a:cubicBezTo>
                  <a:pt x="1757012" y="0"/>
                  <a:pt x="2263776" y="506764"/>
                  <a:pt x="2263776" y="1131888"/>
                </a:cubicBezTo>
                <a:cubicBezTo>
                  <a:pt x="2263776" y="1757012"/>
                  <a:pt x="1757012" y="2263776"/>
                  <a:pt x="1131888" y="2263776"/>
                </a:cubicBezTo>
                <a:cubicBezTo>
                  <a:pt x="506764" y="2263776"/>
                  <a:pt x="0" y="1757012"/>
                  <a:pt x="0" y="1131888"/>
                </a:cubicBezTo>
                <a:cubicBezTo>
                  <a:pt x="0" y="506764"/>
                  <a:pt x="506764" y="0"/>
                  <a:pt x="1131888" y="0"/>
                </a:cubicBezTo>
                <a:close/>
              </a:path>
            </a:pathLst>
          </a:custGeom>
          <a:solidFill>
            <a:schemeClr val="accent5"/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A14F21DF-D5E0-4C6C-BA2C-D69D65DBB18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91612" y="3324733"/>
            <a:ext cx="2936876" cy="2936876"/>
          </a:xfrm>
          <a:custGeom>
            <a:avLst/>
            <a:gdLst>
              <a:gd name="connsiteX0" fmla="*/ 1468438 w 2936876"/>
              <a:gd name="connsiteY0" fmla="*/ 0 h 2936876"/>
              <a:gd name="connsiteX1" fmla="*/ 2936876 w 2936876"/>
              <a:gd name="connsiteY1" fmla="*/ 1468438 h 2936876"/>
              <a:gd name="connsiteX2" fmla="*/ 1468438 w 2936876"/>
              <a:gd name="connsiteY2" fmla="*/ 2936876 h 2936876"/>
              <a:gd name="connsiteX3" fmla="*/ 0 w 2936876"/>
              <a:gd name="connsiteY3" fmla="*/ 1468438 h 2936876"/>
              <a:gd name="connsiteX4" fmla="*/ 1468438 w 2936876"/>
              <a:gd name="connsiteY4" fmla="*/ 0 h 293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36876" h="2936876">
                <a:moveTo>
                  <a:pt x="1468438" y="0"/>
                </a:moveTo>
                <a:cubicBezTo>
                  <a:pt x="2279434" y="0"/>
                  <a:pt x="2936876" y="657442"/>
                  <a:pt x="2936876" y="1468438"/>
                </a:cubicBezTo>
                <a:cubicBezTo>
                  <a:pt x="2936876" y="2279434"/>
                  <a:pt x="2279434" y="2936876"/>
                  <a:pt x="1468438" y="2936876"/>
                </a:cubicBezTo>
                <a:cubicBezTo>
                  <a:pt x="657442" y="2936876"/>
                  <a:pt x="0" y="2279434"/>
                  <a:pt x="0" y="1468438"/>
                </a:cubicBezTo>
                <a:cubicBezTo>
                  <a:pt x="0" y="657442"/>
                  <a:pt x="657442" y="0"/>
                  <a:pt x="1468438" y="0"/>
                </a:cubicBezTo>
                <a:close/>
              </a:path>
            </a:pathLst>
          </a:custGeom>
          <a:solidFill>
            <a:schemeClr val="accent5"/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81B449-7B97-41DC-B23F-65EDCBD31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US"/>
              <a:t>Tuesday, February 2, 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6B46D5-337B-4906-8412-4EEA3884F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36F230-C9A7-407A-B923-873839C8D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2FF63B4-C261-4597-9EE0-811D250B9D2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6548755" y="850167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92CF088-7F97-4A11-8A81-0EF641F6986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5602297" y="5691007"/>
            <a:ext cx="667802" cy="631474"/>
            <a:chOff x="3409557" y="4940429"/>
            <a:chExt cx="667802" cy="631474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65B23B7-CE74-4974-ABD8-BFA31D583416}"/>
                </a:ext>
              </a:extLst>
            </p:cNvPr>
            <p:cNvSpPr>
              <a:spLocks noChangeAspect="1"/>
            </p:cNvSpPr>
            <p:nvPr/>
          </p:nvSpPr>
          <p:spPr>
            <a:xfrm rot="8100000">
              <a:off x="3537358" y="4940429"/>
              <a:ext cx="540001" cy="631474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80000"/>
                    <a:lumOff val="20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101600" dist="50800" dir="7320000">
                <a:schemeClr val="accent1">
                  <a:lumMod val="60000"/>
                  <a:lumOff val="4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FF99BB1F-6C9D-4972-9EF4-98ACD7BE71E5}"/>
                </a:ext>
              </a:extLst>
            </p:cNvPr>
            <p:cNvSpPr/>
            <p:nvPr/>
          </p:nvSpPr>
          <p:spPr>
            <a:xfrm rot="13500000">
              <a:off x="3544558" y="4858365"/>
              <a:ext cx="270000" cy="540001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bg2">
                    <a:lumMod val="75000"/>
                    <a:lumOff val="25000"/>
                    <a:alpha val="33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284120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A458B3A1-C77D-4AFC-B2C8-79520B53C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4507200"/>
            <a:ext cx="4500562" cy="1562959"/>
          </a:xfrm>
        </p:spPr>
        <p:txBody>
          <a:bodyPr wrap="square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551DA26-B267-4F28-B4D0-65B3EF6E111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3054096" cy="3776472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18" name="Picture Placeholder 11">
            <a:extLst>
              <a:ext uri="{FF2B5EF4-FFF2-40B4-BE49-F238E27FC236}">
                <a16:creationId xmlns:a16="http://schemas.microsoft.com/office/drawing/2014/main" id="{95544A62-DA23-4840-99DE-09AFC8F4DC4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54096" y="0"/>
            <a:ext cx="3054096" cy="3776472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19" name="Picture Placeholder 11">
            <a:extLst>
              <a:ext uri="{FF2B5EF4-FFF2-40B4-BE49-F238E27FC236}">
                <a16:creationId xmlns:a16="http://schemas.microsoft.com/office/drawing/2014/main" id="{0C91AF30-C5BB-4601-BDEB-E60C93A169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83808" y="0"/>
            <a:ext cx="3054096" cy="3776472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20" name="Picture Placeholder 11">
            <a:extLst>
              <a:ext uri="{FF2B5EF4-FFF2-40B4-BE49-F238E27FC236}">
                <a16:creationId xmlns:a16="http://schemas.microsoft.com/office/drawing/2014/main" id="{5B625AA5-EA5B-4115-A461-DA2C7087D83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137904" y="0"/>
            <a:ext cx="3054096" cy="3776472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81B449-7B97-41DC-B23F-65EDCBD31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US"/>
              <a:t>Tuesday, February 2, 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6B46D5-337B-4906-8412-4EEA3884F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36F230-C9A7-407A-B923-873839C8D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1B1AE41C-3196-4E6F-A3A8-313A92677FF3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262411" y="4508500"/>
            <a:ext cx="6221412" cy="1563688"/>
          </a:xfrm>
        </p:spPr>
        <p:txBody>
          <a:bodyPr>
            <a:noAutofit/>
          </a:bodyPr>
          <a:lstStyle>
            <a:lvl1pPr marL="228600" indent="-228600">
              <a:lnSpc>
                <a:spcPct val="100000"/>
              </a:lnSpc>
              <a:buFont typeface="Arial" panose="020B0604020202020204" pitchFamily="34" charset="0"/>
              <a:buChar char="•"/>
              <a:defRPr sz="2000"/>
            </a:lvl1pPr>
            <a:lvl2pPr>
              <a:buNone/>
              <a:defRPr sz="1900"/>
            </a:lvl2pPr>
            <a:lvl3pPr>
              <a:buNone/>
              <a:defRPr sz="1900"/>
            </a:lvl3pPr>
            <a:lvl4pPr>
              <a:buNone/>
              <a:defRPr sz="1900"/>
            </a:lvl4pPr>
            <a:lvl5pPr>
              <a:buNone/>
              <a:defRPr sz="1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70260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brea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75B2FBE-0C5C-48AA-8D7F-9D5B7373CC9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accent5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403DDF-462A-45CE-931B-010AB4F73C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Tuesday, February 2, 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E10702-2ACF-4768-9E91-8CB87B895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DFA722-391E-4FCF-8E15-0D7E2EC02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0517979-166D-4AAA-ABBC-0C3E5C2ECF3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0" y="5773729"/>
            <a:ext cx="12192000" cy="1084271"/>
          </a:xfrm>
          <a:prstGeom prst="rect">
            <a:avLst/>
          </a:prstGeom>
          <a:gradFill flip="none" rotWithShape="1">
            <a:gsLst>
              <a:gs pos="90000">
                <a:schemeClr val="bg2">
                  <a:alpha val="60000"/>
                </a:schemeClr>
              </a:gs>
              <a:gs pos="28000">
                <a:schemeClr val="bg2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E111559-B769-4E2A-A891-97B3C4AA6BAC}"/>
              </a:ext>
            </a:extLst>
          </p:cNvPr>
          <p:cNvSpPr/>
          <p:nvPr userDrawn="1"/>
        </p:nvSpPr>
        <p:spPr>
          <a:xfrm rot="10800000">
            <a:off x="0" y="-3"/>
            <a:ext cx="9000000" cy="6857998"/>
          </a:xfrm>
          <a:prstGeom prst="rect">
            <a:avLst/>
          </a:prstGeom>
          <a:gradFill flip="none" rotWithShape="1">
            <a:gsLst>
              <a:gs pos="50000">
                <a:schemeClr val="bg2">
                  <a:alpha val="60000"/>
                </a:schemeClr>
              </a:gs>
              <a:gs pos="0">
                <a:schemeClr val="bg2"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54E1219-253E-4FEF-A576-83857F44BA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0863" y="549275"/>
            <a:ext cx="5437187" cy="2986234"/>
          </a:xfrm>
        </p:spPr>
        <p:txBody>
          <a:bodyPr anchor="b" anchorCtr="0">
            <a:noAutofit/>
          </a:bodyPr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93411FC5-0B5A-4566-9984-827485AF92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0863" y="3816724"/>
            <a:ext cx="5437187" cy="2265216"/>
          </a:xfrm>
        </p:spPr>
        <p:txBody>
          <a:bodyPr>
            <a:noAutofit/>
          </a:bodyPr>
          <a:lstStyle>
            <a:lvl1pPr>
              <a:buNone/>
              <a:defRPr sz="2400"/>
            </a:lvl1pPr>
          </a:lstStyle>
          <a:p>
            <a:r>
              <a:rPr lang="en-US">
                <a:solidFill>
                  <a:schemeClr val="tx1">
                    <a:alpha val="60000"/>
                  </a:schemeClr>
                </a:solidFill>
              </a:rPr>
              <a:t>Click to edit Master subtitle style</a:t>
            </a:r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4295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brea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75B2FBE-0C5C-48AA-8D7F-9D5B7373CC9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93411FC5-0B5A-4566-9984-827485AF92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557281"/>
            <a:ext cx="6640285" cy="3300719"/>
          </a:xfrm>
          <a:gradFill>
            <a:gsLst>
              <a:gs pos="0">
                <a:schemeClr val="bg2">
                  <a:alpha val="0"/>
                </a:schemeClr>
              </a:gs>
              <a:gs pos="50000">
                <a:schemeClr val="bg2">
                  <a:alpha val="60000"/>
                </a:schemeClr>
              </a:gs>
            </a:gsLst>
            <a:lin ang="10800000" scaled="1"/>
          </a:gradFill>
        </p:spPr>
        <p:txBody>
          <a:bodyPr>
            <a:noAutofit/>
          </a:bodyPr>
          <a:lstStyle>
            <a:lvl1pPr marL="548640" indent="0">
              <a:lnSpc>
                <a:spcPct val="200000"/>
              </a:lnSpc>
              <a:buNone/>
              <a:defRPr/>
            </a:lvl1pPr>
          </a:lstStyle>
          <a:p>
            <a:r>
              <a:rPr lang="en-US">
                <a:solidFill>
                  <a:schemeClr val="tx1">
                    <a:alpha val="60000"/>
                  </a:schemeClr>
                </a:solidFill>
              </a:rPr>
              <a:t>Click to edit Master subtitle style</a:t>
            </a:r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54E1219-253E-4FEF-A576-83857F44BA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6640285" cy="3535509"/>
          </a:xfrm>
          <a:gradFill flip="none" rotWithShape="1">
            <a:gsLst>
              <a:gs pos="0">
                <a:schemeClr val="bg2">
                  <a:alpha val="0"/>
                </a:schemeClr>
              </a:gs>
              <a:gs pos="50000">
                <a:schemeClr val="bg2">
                  <a:alpha val="70000"/>
                </a:schemeClr>
              </a:gs>
            </a:gsLst>
            <a:lin ang="10800000" scaled="1"/>
            <a:tileRect/>
          </a:gradFill>
        </p:spPr>
        <p:txBody>
          <a:bodyPr anchor="b" anchorCtr="0">
            <a:noAutofit/>
          </a:bodyPr>
          <a:lstStyle>
            <a:lvl1pPr marL="548640">
              <a:spcAft>
                <a:spcPts val="1200"/>
              </a:spcAft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3045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Chart Table 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3BDBC526-6DCD-4FF6-8395-D8C22E46E527}"/>
              </a:ext>
            </a:extLst>
          </p:cNvPr>
          <p:cNvGrpSpPr/>
          <p:nvPr/>
        </p:nvGrpSpPr>
        <p:grpSpPr>
          <a:xfrm>
            <a:off x="613998" y="5334748"/>
            <a:ext cx="678135" cy="990000"/>
            <a:chOff x="10490969" y="1448827"/>
            <a:chExt cx="678135" cy="990000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2ECB475-568C-47AC-B16D-2E202DEB2DE0}"/>
                </a:ext>
              </a:extLst>
            </p:cNvPr>
            <p:cNvSpPr>
              <a:spLocks noChangeAspect="1"/>
            </p:cNvSpPr>
            <p:nvPr/>
          </p:nvSpPr>
          <p:spPr>
            <a:xfrm rot="2700000" flipH="1" flipV="1">
              <a:off x="10268976" y="1743588"/>
              <a:ext cx="926985" cy="463493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127000" dist="50800" dir="13500000">
                <a:schemeClr val="accent1">
                  <a:lumMod val="40000"/>
                  <a:lumOff val="6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80D8764-525A-441E-B58F-068E82F09714}"/>
                </a:ext>
              </a:extLst>
            </p:cNvPr>
            <p:cNvSpPr/>
            <p:nvPr/>
          </p:nvSpPr>
          <p:spPr>
            <a:xfrm rot="8100000" flipH="1" flipV="1">
              <a:off x="11115555" y="1939340"/>
              <a:ext cx="53549" cy="233295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11196109-6F2B-4738-B2FC-2CCC753AABD4}"/>
                </a:ext>
              </a:extLst>
            </p:cNvPr>
            <p:cNvSpPr/>
            <p:nvPr/>
          </p:nvSpPr>
          <p:spPr>
            <a:xfrm rot="8100000" flipH="1" flipV="1">
              <a:off x="10625042" y="1448827"/>
              <a:ext cx="53549" cy="233295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7E468C2-69B8-470B-85E3-801A3CB1D7E2}"/>
                </a:ext>
              </a:extLst>
            </p:cNvPr>
            <p:cNvSpPr>
              <a:spLocks noChangeAspect="1"/>
            </p:cNvSpPr>
            <p:nvPr/>
          </p:nvSpPr>
          <p:spPr>
            <a:xfrm rot="2700000" flipH="1" flipV="1">
              <a:off x="10292519" y="1686748"/>
              <a:ext cx="926985" cy="530086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20000"/>
              </a:schemeClr>
            </a:soli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1A4B040-51E3-4DA0-B21D-EEE173E753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549275"/>
            <a:ext cx="11091600" cy="1332000"/>
          </a:xfr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US" dirty="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A2CD90-429B-4A55-B6C8-DD6CE69941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63" y="2113199"/>
            <a:ext cx="11090274" cy="3979625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4EE704-5DCA-484E-85E0-0E3A7B1C5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US"/>
              <a:t>Tuesday, February 2, 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A69B66-1C18-44A2-93F7-97DED26F2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44B5A0-66FA-433A-8DC5-C097C63B4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071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7062BF5C-3876-4161-B4FF-14CA94D32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4" y="549275"/>
            <a:ext cx="3566160" cy="3384550"/>
          </a:xfrm>
        </p:spPr>
        <p:txBody>
          <a:bodyPr wrap="square" anchor="b" anchorCtr="0">
            <a:no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17C5C60-EC4D-410B-9997-0B73289605F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10822156" y="4143453"/>
            <a:ext cx="734257" cy="760506"/>
            <a:chOff x="5243759" y="1363788"/>
            <a:chExt cx="734257" cy="760506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0573155C-3428-4F4F-AE66-A519D777EAAE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356930" y="1363788"/>
              <a:ext cx="621086" cy="364601"/>
            </a:xfrm>
            <a:custGeom>
              <a:avLst/>
              <a:gdLst>
                <a:gd name="T0" fmla="*/ 266 w 540"/>
                <a:gd name="T1" fmla="*/ 0 h 317"/>
                <a:gd name="T2" fmla="*/ 0 w 540"/>
                <a:gd name="T3" fmla="*/ 158 h 317"/>
                <a:gd name="T4" fmla="*/ 266 w 540"/>
                <a:gd name="T5" fmla="*/ 317 h 317"/>
                <a:gd name="T6" fmla="*/ 540 w 540"/>
                <a:gd name="T7" fmla="*/ 158 h 317"/>
                <a:gd name="T8" fmla="*/ 266 w 540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317">
                  <a:moveTo>
                    <a:pt x="266" y="0"/>
                  </a:moveTo>
                  <a:lnTo>
                    <a:pt x="0" y="158"/>
                  </a:lnTo>
                  <a:lnTo>
                    <a:pt x="266" y="317"/>
                  </a:lnTo>
                  <a:lnTo>
                    <a:pt x="540" y="158"/>
                  </a:lnTo>
                  <a:lnTo>
                    <a:pt x="266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1853496C-159E-4D47-94B5-0835FB6511BA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243759" y="1430747"/>
              <a:ext cx="305942" cy="538275"/>
            </a:xfrm>
            <a:custGeom>
              <a:avLst/>
              <a:gdLst>
                <a:gd name="T0" fmla="*/ 266 w 266"/>
                <a:gd name="T1" fmla="*/ 468 h 468"/>
                <a:gd name="T2" fmla="*/ 0 w 266"/>
                <a:gd name="T3" fmla="*/ 310 h 468"/>
                <a:gd name="T4" fmla="*/ 0 w 266"/>
                <a:gd name="T5" fmla="*/ 310 h 468"/>
                <a:gd name="T6" fmla="*/ 0 w 266"/>
                <a:gd name="T7" fmla="*/ 0 h 468"/>
                <a:gd name="T8" fmla="*/ 0 w 266"/>
                <a:gd name="T9" fmla="*/ 0 h 468"/>
                <a:gd name="T10" fmla="*/ 266 w 266"/>
                <a:gd name="T11" fmla="*/ 159 h 468"/>
                <a:gd name="T12" fmla="*/ 266 w 266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468">
                  <a:moveTo>
                    <a:pt x="266" y="468"/>
                  </a:moveTo>
                  <a:lnTo>
                    <a:pt x="0" y="310"/>
                  </a:lnTo>
                  <a:lnTo>
                    <a:pt x="0" y="3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66" y="159"/>
                  </a:lnTo>
                  <a:lnTo>
                    <a:pt x="266" y="468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980000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CE93E330-715B-44E8-84D9-CE166D428DAB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508097" y="1586019"/>
              <a:ext cx="315144" cy="538275"/>
            </a:xfrm>
            <a:custGeom>
              <a:avLst/>
              <a:gdLst>
                <a:gd name="T0" fmla="*/ 274 w 274"/>
                <a:gd name="T1" fmla="*/ 0 h 468"/>
                <a:gd name="T2" fmla="*/ 274 w 274"/>
                <a:gd name="T3" fmla="*/ 310 h 468"/>
                <a:gd name="T4" fmla="*/ 274 w 274"/>
                <a:gd name="T5" fmla="*/ 310 h 468"/>
                <a:gd name="T6" fmla="*/ 0 w 274"/>
                <a:gd name="T7" fmla="*/ 468 h 468"/>
                <a:gd name="T8" fmla="*/ 0 w 274"/>
                <a:gd name="T9" fmla="*/ 159 h 468"/>
                <a:gd name="T10" fmla="*/ 274 w 274"/>
                <a:gd name="T11" fmla="*/ 0 h 468"/>
                <a:gd name="T12" fmla="*/ 274 w 274"/>
                <a:gd name="T1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468">
                  <a:moveTo>
                    <a:pt x="274" y="0"/>
                  </a:moveTo>
                  <a:lnTo>
                    <a:pt x="274" y="310"/>
                  </a:lnTo>
                  <a:lnTo>
                    <a:pt x="274" y="310"/>
                  </a:lnTo>
                  <a:lnTo>
                    <a:pt x="0" y="468"/>
                  </a:lnTo>
                  <a:lnTo>
                    <a:pt x="0" y="159"/>
                  </a:lnTo>
                  <a:lnTo>
                    <a:pt x="274" y="0"/>
                  </a:lnTo>
                  <a:lnTo>
                    <a:pt x="274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254000">
                <a:schemeClr val="accent1">
                  <a:lumMod val="60000"/>
                  <a:lumOff val="40000"/>
                  <a:alpha val="6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2" name="Oval 11">
            <a:extLst>
              <a:ext uri="{FF2B5EF4-FFF2-40B4-BE49-F238E27FC236}">
                <a16:creationId xmlns:a16="http://schemas.microsoft.com/office/drawing/2014/main" id="{80A2FA6F-99B7-4984-A80C-570644889F0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5668780" y="5059009"/>
            <a:ext cx="1080000" cy="108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>
                  <a:lumMod val="10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254000" dist="127000" dir="2700000">
              <a:schemeClr val="accent1">
                <a:lumMod val="60000"/>
                <a:lumOff val="40000"/>
                <a:alpha val="4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439C8C03-81B3-4DE8-B96A-78258E4467CC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50863" y="4097338"/>
            <a:ext cx="3565524" cy="2351087"/>
          </a:xfrm>
        </p:spPr>
        <p:txBody>
          <a:bodyPr>
            <a:noAutofit/>
          </a:bodyPr>
          <a:lstStyle>
            <a:lvl1pPr>
              <a:buNone/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C1FBB56D-C8B1-4ED9-A5DB-72BA636DADF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535809" y="656633"/>
            <a:ext cx="5132388" cy="5132388"/>
          </a:xfrm>
          <a:custGeom>
            <a:avLst/>
            <a:gdLst>
              <a:gd name="connsiteX0" fmla="*/ 2566194 w 5132388"/>
              <a:gd name="connsiteY0" fmla="*/ 0 h 5132388"/>
              <a:gd name="connsiteX1" fmla="*/ 5132388 w 5132388"/>
              <a:gd name="connsiteY1" fmla="*/ 2566194 h 5132388"/>
              <a:gd name="connsiteX2" fmla="*/ 2566194 w 5132388"/>
              <a:gd name="connsiteY2" fmla="*/ 5132388 h 5132388"/>
              <a:gd name="connsiteX3" fmla="*/ 0 w 5132388"/>
              <a:gd name="connsiteY3" fmla="*/ 2566194 h 5132388"/>
              <a:gd name="connsiteX4" fmla="*/ 2566194 w 5132388"/>
              <a:gd name="connsiteY4" fmla="*/ 0 h 5132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388" h="5132388">
                <a:moveTo>
                  <a:pt x="2566194" y="0"/>
                </a:moveTo>
                <a:cubicBezTo>
                  <a:pt x="3983464" y="0"/>
                  <a:pt x="5132388" y="1148924"/>
                  <a:pt x="5132388" y="2566194"/>
                </a:cubicBezTo>
                <a:cubicBezTo>
                  <a:pt x="5132388" y="3983464"/>
                  <a:pt x="3983464" y="5132388"/>
                  <a:pt x="2566194" y="5132388"/>
                </a:cubicBezTo>
                <a:cubicBezTo>
                  <a:pt x="1148924" y="5132388"/>
                  <a:pt x="0" y="3983464"/>
                  <a:pt x="0" y="2566194"/>
                </a:cubicBezTo>
                <a:cubicBezTo>
                  <a:pt x="0" y="1148924"/>
                  <a:pt x="1148924" y="0"/>
                  <a:pt x="2566194" y="0"/>
                </a:cubicBezTo>
                <a:close/>
              </a:path>
            </a:pathLst>
          </a:custGeom>
          <a:solidFill>
            <a:schemeClr val="accent5"/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81B449-7B97-41DC-B23F-65EDCBD31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US"/>
              <a:t>Tuesday, February 2, 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6B46D5-337B-4906-8412-4EEA3884F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36F230-C9A7-407A-B923-873839C8D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087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E38C6F9E-A74F-4F54-9409-B6B93DF8CE7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0" y="5773729"/>
            <a:ext cx="12192000" cy="1084271"/>
          </a:xfrm>
          <a:prstGeom prst="rect">
            <a:avLst/>
          </a:prstGeom>
          <a:gradFill flip="none" rotWithShape="1">
            <a:gsLst>
              <a:gs pos="100000">
                <a:schemeClr val="bg2">
                  <a:alpha val="60000"/>
                </a:schemeClr>
              </a:gs>
              <a:gs pos="40000">
                <a:schemeClr val="bg2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6F0F71C5-78A4-4793-9BD4-3DF0EE3E3EB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10288775" y="762609"/>
            <a:ext cx="1080000" cy="108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>
                  <a:lumMod val="10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254000" dist="127000" dir="2700000">
              <a:schemeClr val="accent1">
                <a:lumMod val="60000"/>
                <a:lumOff val="40000"/>
                <a:alpha val="4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0" name="Title 5">
            <a:extLst>
              <a:ext uri="{FF2B5EF4-FFF2-40B4-BE49-F238E27FC236}">
                <a16:creationId xmlns:a16="http://schemas.microsoft.com/office/drawing/2014/main" id="{36F60F77-4CC9-4F86-B70A-85012C6588A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8640" y="548640"/>
            <a:ext cx="8281987" cy="1253041"/>
          </a:xfrm>
        </p:spPr>
        <p:txBody>
          <a:bodyPr>
            <a:noAutofit/>
          </a:bodyPr>
          <a:lstStyle/>
          <a:p>
            <a:r>
              <a:rPr lang="en-US" dirty="0"/>
              <a:t>Team</a:t>
            </a: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E6093F87-C1F6-4FAB-B891-6F7D7FC2075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1800565" y="4518946"/>
            <a:ext cx="1980001" cy="1363916"/>
            <a:chOff x="4879602" y="3781429"/>
            <a:chExt cx="1980001" cy="1363916"/>
          </a:xfrm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E1A4FD5C-1E5B-46D1-BA9D-99928D19AF04}"/>
                </a:ext>
              </a:extLst>
            </p:cNvPr>
            <p:cNvSpPr>
              <a:spLocks noChangeAspect="1"/>
            </p:cNvSpPr>
            <p:nvPr/>
          </p:nvSpPr>
          <p:spPr>
            <a:xfrm rot="18900000" flipV="1">
              <a:off x="5005634" y="4191206"/>
              <a:ext cx="1853969" cy="926985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162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B7DF0ED5-A971-408F-A055-C7E5D7A623CD}"/>
                </a:ext>
              </a:extLst>
            </p:cNvPr>
            <p:cNvSpPr>
              <a:spLocks noChangeAspect="1"/>
            </p:cNvSpPr>
            <p:nvPr/>
          </p:nvSpPr>
          <p:spPr>
            <a:xfrm rot="18900000" flipV="1">
              <a:off x="4957101" y="4052255"/>
              <a:ext cx="1853969" cy="1093090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AA81F353-4C5B-4A37-9846-2C1E2D0FC25F}"/>
                </a:ext>
              </a:extLst>
            </p:cNvPr>
            <p:cNvSpPr/>
            <p:nvPr/>
          </p:nvSpPr>
          <p:spPr>
            <a:xfrm rot="13500000" flipV="1">
              <a:off x="6040374" y="3601683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42B74EA3-11CE-4D3F-99AD-162563447653}"/>
                </a:ext>
              </a:extLst>
            </p:cNvPr>
            <p:cNvSpPr/>
            <p:nvPr/>
          </p:nvSpPr>
          <p:spPr>
            <a:xfrm rot="13500000" flipV="1">
              <a:off x="5059348" y="4582709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56" name="Picture Placeholder 55">
            <a:extLst>
              <a:ext uri="{FF2B5EF4-FFF2-40B4-BE49-F238E27FC236}">
                <a16:creationId xmlns:a16="http://schemas.microsoft.com/office/drawing/2014/main" id="{8F41896B-6DDA-4F82-9F74-3EBF93A3CD5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78992" y="1990724"/>
            <a:ext cx="1691640" cy="1435608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57" name="Picture Placeholder 55">
            <a:extLst>
              <a:ext uri="{FF2B5EF4-FFF2-40B4-BE49-F238E27FC236}">
                <a16:creationId xmlns:a16="http://schemas.microsoft.com/office/drawing/2014/main" id="{EF85499B-C29A-4C8B-922C-7CE4771E352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838384" y="1990724"/>
            <a:ext cx="1691640" cy="1435608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58" name="Picture Placeholder 55">
            <a:extLst>
              <a:ext uri="{FF2B5EF4-FFF2-40B4-BE49-F238E27FC236}">
                <a16:creationId xmlns:a16="http://schemas.microsoft.com/office/drawing/2014/main" id="{F82A1DB8-0AE7-4E17-B07B-FCF45B85EE1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661976" y="1993392"/>
            <a:ext cx="1691640" cy="1435608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9" name="Picture Placeholder 55">
            <a:extLst>
              <a:ext uri="{FF2B5EF4-FFF2-40B4-BE49-F238E27FC236}">
                <a16:creationId xmlns:a16="http://schemas.microsoft.com/office/drawing/2014/main" id="{A83EEB6C-83B7-471D-B5A4-4071534048D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485568" y="1990724"/>
            <a:ext cx="1691640" cy="1435608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17A96A8C-F792-485A-9BB9-4DEDCA0CE6B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79500" y="3781425"/>
            <a:ext cx="1711325" cy="365760"/>
          </a:xfrm>
        </p:spPr>
        <p:txBody>
          <a:bodyPr>
            <a:noAutofit/>
          </a:bodyPr>
          <a:lstStyle>
            <a:lvl1pPr>
              <a:buNone/>
              <a:defRPr sz="2000" b="1"/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6C65AE07-519E-4E3B-8521-621C8343914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78733" y="4232949"/>
            <a:ext cx="1711572" cy="638175"/>
          </a:xfrm>
        </p:spPr>
        <p:txBody>
          <a:bodyPr>
            <a:noAutofit/>
          </a:bodyPr>
          <a:lstStyle>
            <a:lvl1pPr>
              <a:buNone/>
              <a:defRPr sz="1800"/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65" name="Text Placeholder 62">
            <a:extLst>
              <a:ext uri="{FF2B5EF4-FFF2-40B4-BE49-F238E27FC236}">
                <a16:creationId xmlns:a16="http://schemas.microsoft.com/office/drawing/2014/main" id="{FB878318-C287-428B-8105-429BC4B03F5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839151" y="3781425"/>
            <a:ext cx="1711325" cy="365760"/>
          </a:xfrm>
        </p:spPr>
        <p:txBody>
          <a:bodyPr>
            <a:noAutofit/>
          </a:bodyPr>
          <a:lstStyle>
            <a:lvl1pPr>
              <a:buNone/>
              <a:defRPr sz="2000" b="1"/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64" name="Text Placeholder 60">
            <a:extLst>
              <a:ext uri="{FF2B5EF4-FFF2-40B4-BE49-F238E27FC236}">
                <a16:creationId xmlns:a16="http://schemas.microsoft.com/office/drawing/2014/main" id="{1465E516-2CEF-4F9E-9375-7D41DCFCBB4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838384" y="4232949"/>
            <a:ext cx="1711572" cy="638175"/>
          </a:xfrm>
        </p:spPr>
        <p:txBody>
          <a:bodyPr>
            <a:noAutofit/>
          </a:bodyPr>
          <a:lstStyle>
            <a:lvl1pPr>
              <a:buNone/>
              <a:defRPr sz="1800"/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67" name="Text Placeholder 62">
            <a:extLst>
              <a:ext uri="{FF2B5EF4-FFF2-40B4-BE49-F238E27FC236}">
                <a16:creationId xmlns:a16="http://schemas.microsoft.com/office/drawing/2014/main" id="{FE012CE3-36AA-4016-A88E-27BCFFEFD69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662743" y="3781425"/>
            <a:ext cx="1711325" cy="365760"/>
          </a:xfrm>
        </p:spPr>
        <p:txBody>
          <a:bodyPr>
            <a:noAutofit/>
          </a:bodyPr>
          <a:lstStyle>
            <a:lvl1pPr>
              <a:buNone/>
              <a:defRPr sz="2000" b="1"/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66" name="Text Placeholder 60">
            <a:extLst>
              <a:ext uri="{FF2B5EF4-FFF2-40B4-BE49-F238E27FC236}">
                <a16:creationId xmlns:a16="http://schemas.microsoft.com/office/drawing/2014/main" id="{8D5671AF-0137-4226-8A84-2784817E519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661976" y="4232949"/>
            <a:ext cx="1711572" cy="638175"/>
          </a:xfrm>
        </p:spPr>
        <p:txBody>
          <a:bodyPr>
            <a:noAutofit/>
          </a:bodyPr>
          <a:lstStyle>
            <a:lvl1pPr>
              <a:buNone/>
              <a:defRPr sz="1800"/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69" name="Text Placeholder 62">
            <a:extLst>
              <a:ext uri="{FF2B5EF4-FFF2-40B4-BE49-F238E27FC236}">
                <a16:creationId xmlns:a16="http://schemas.microsoft.com/office/drawing/2014/main" id="{DA1587F0-23BF-4FB8-B06C-2B0AA928E93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33112" y="3787288"/>
            <a:ext cx="1711325" cy="365760"/>
          </a:xfrm>
        </p:spPr>
        <p:txBody>
          <a:bodyPr>
            <a:noAutofit/>
          </a:bodyPr>
          <a:lstStyle>
            <a:lvl1pPr>
              <a:buNone/>
              <a:defRPr sz="2000" b="1"/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68" name="Text Placeholder 60">
            <a:extLst>
              <a:ext uri="{FF2B5EF4-FFF2-40B4-BE49-F238E27FC236}">
                <a16:creationId xmlns:a16="http://schemas.microsoft.com/office/drawing/2014/main" id="{565C0B22-B5E7-44BB-A17C-7FB5BB5D82B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432345" y="4238812"/>
            <a:ext cx="1711572" cy="638175"/>
          </a:xfrm>
        </p:spPr>
        <p:txBody>
          <a:bodyPr>
            <a:noAutofit/>
          </a:bodyPr>
          <a:lstStyle>
            <a:lvl1pPr>
              <a:buNone/>
              <a:defRPr sz="1800"/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661572-1A59-4E3B-BA65-3329E9468C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US"/>
              <a:t>Tuesday, February 2, 20XX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EF84F1-99FE-4F0B-9E76-F581C2C1B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B2D769-16B1-43C4-BF14-317553351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7769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_Content 2 column (comparison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>
            <a:extLst>
              <a:ext uri="{FF2B5EF4-FFF2-40B4-BE49-F238E27FC236}">
                <a16:creationId xmlns:a16="http://schemas.microsoft.com/office/drawing/2014/main" id="{FD65A50E-2F73-4426-8586-9731AFA2D2E0}"/>
              </a:ext>
            </a:extLst>
          </p:cNvPr>
          <p:cNvSpPr>
            <a:spLocks noChangeAspect="1"/>
          </p:cNvSpPr>
          <p:nvPr/>
        </p:nvSpPr>
        <p:spPr>
          <a:xfrm>
            <a:off x="11091612" y="5893466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B89C080-4102-49AE-BDA9-59A4A67E2486}"/>
              </a:ext>
            </a:extLst>
          </p:cNvPr>
          <p:cNvSpPr/>
          <p:nvPr/>
        </p:nvSpPr>
        <p:spPr>
          <a:xfrm>
            <a:off x="11451612" y="5827878"/>
            <a:ext cx="379049" cy="360000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E62014-F04C-495A-964E-6B888D49C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549275"/>
            <a:ext cx="11097551" cy="1332000"/>
          </a:xfr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US" sz="4800" dirty="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5DF027-E633-44EE-ACA0-C205930AA9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0864" y="1731375"/>
            <a:ext cx="5437186" cy="535354"/>
          </a:xfrm>
        </p:spPr>
        <p:txBody>
          <a:bodyPr anchor="b">
            <a:noAutofit/>
          </a:bodyPr>
          <a:lstStyle>
            <a:lvl1pPr marL="0" indent="0">
              <a:buNone/>
              <a:defRPr sz="1400" b="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A4F363-FEEF-4CD2-A18E-17AE8D4851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0863" y="2427370"/>
            <a:ext cx="5429114" cy="3515555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E50F8C-4D64-40FD-AE8C-6A1F3C2A84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2024" y="1731375"/>
            <a:ext cx="5436392" cy="535354"/>
          </a:xfrm>
        </p:spPr>
        <p:txBody>
          <a:bodyPr vert="horz" wrap="square" lIns="0" tIns="0" rIns="0" bIns="0" rtlCol="0" anchor="b">
            <a:noAutofit/>
          </a:bodyPr>
          <a:lstStyle>
            <a:lvl1pPr>
              <a:buNone/>
              <a:defRPr lang="en-US" sz="1400" b="0" cap="all" spc="200" baseline="0" dirty="0">
                <a:solidFill>
                  <a:schemeClr val="tx1"/>
                </a:solidFill>
              </a:defRPr>
            </a:lvl1pPr>
          </a:lstStyle>
          <a:p>
            <a:pPr marL="228600" lvl="0" indent="-22860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7AC943E-DB2B-40E0-907F-8EA1404791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2023" y="2427370"/>
            <a:ext cx="5436391" cy="3515555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CDCD5B-3F26-4AFA-8BD4-E5D8DD2AF4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US"/>
              <a:t>Tuesday, February 2, 20XX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10D1EE-83A0-4FB5-9B25-8A73DE891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3031C35-2E5B-491D-85ED-DB42A4FE1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392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8028302-E866-455D-8898-536230275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50800"/>
            <a:ext cx="11090275" cy="1333057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94E72B-F0CF-4BC4-B509-A1C4508BE4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0863" y="2113862"/>
            <a:ext cx="11091600" cy="397896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ACE49D-C22F-4540-AC09-E421D2A2ED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50863" y="6507212"/>
            <a:ext cx="262890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tx1">
                    <a:lumMod val="65000"/>
                    <a:alpha val="80000"/>
                  </a:schemeClr>
                </a:solidFill>
              </a:defRPr>
            </a:lvl1pPr>
          </a:lstStyle>
          <a:p>
            <a:r>
              <a:rPr lang="en-US"/>
              <a:t>Tuesday, February 2, 20XX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D5C3BE-317E-49E8-82B5-C8A7EC9C8A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9150" y="6507212"/>
            <a:ext cx="637921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tx1">
                    <a:lumMod val="65000"/>
                    <a:alpha val="80000"/>
                  </a:schemeClr>
                </a:solidFill>
              </a:defRPr>
            </a:lvl1pPr>
          </a:lstStyle>
          <a:p>
            <a:r>
              <a:rPr lang="en-US"/>
              <a:t>Sample Footer Text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574E12-6C16-431F-B2CE-E4B15916BA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48863" y="6507212"/>
            <a:ext cx="1692274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000">
                <a:solidFill>
                  <a:schemeClr val="tx1">
                    <a:lumMod val="65000"/>
                    <a:alpha val="80000"/>
                  </a:schemeClr>
                </a:solidFill>
              </a:defRPr>
            </a:lvl1pPr>
          </a:lstStyle>
          <a:p>
            <a:fld id="{DBA1B0FB-D917-4C8C-928F-313BD683BF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25571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33" r:id="rId3"/>
    <p:sldLayoutId id="2147483687" r:id="rId4"/>
    <p:sldLayoutId id="2147483734" r:id="rId5"/>
    <p:sldLayoutId id="2147483686" r:id="rId6"/>
    <p:sldLayoutId id="2147483696" r:id="rId7"/>
    <p:sldLayoutId id="2147483707" r:id="rId8"/>
    <p:sldLayoutId id="2147483689" r:id="rId9"/>
    <p:sldLayoutId id="2147483697" r:id="rId10"/>
    <p:sldLayoutId id="2147483731" r:id="rId11"/>
    <p:sldLayoutId id="2147483693" r:id="rId12"/>
    <p:sldLayoutId id="2147483685" r:id="rId13"/>
    <p:sldLayoutId id="2147483688" r:id="rId14"/>
    <p:sldLayoutId id="2147483691" r:id="rId15"/>
    <p:sldLayoutId id="2147483692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spcAft>
          <a:spcPts val="800"/>
        </a:spcAft>
        <a:buFont typeface="Arial" panose="020B0604020202020204" pitchFamily="34" charset="0"/>
        <a:buChar char="•"/>
        <a:defRPr sz="20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800"/>
        </a:spcAft>
        <a:buFont typeface="Arial" panose="020B0604020202020204" pitchFamily="34" charset="0"/>
        <a:buChar char="•"/>
        <a:defRPr sz="14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800"/>
        </a:spcAft>
        <a:buFont typeface="Arial" panose="020B0604020202020204" pitchFamily="34" charset="0"/>
        <a:buChar char="•"/>
        <a:defRPr sz="14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800"/>
        </a:spcAft>
        <a:buFont typeface="Arial" panose="020B0604020202020204" pitchFamily="34" charset="0"/>
        <a:buChar char="•"/>
        <a:defRPr sz="14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800"/>
        </a:spcAft>
        <a:buFont typeface="Arial" panose="020B0604020202020204" pitchFamily="34" charset="0"/>
        <a:buChar char="•"/>
        <a:defRPr sz="14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2" pos="3840">
          <p15:clr>
            <a:srgbClr val="F26B43"/>
          </p15:clr>
        </p15:guide>
        <p15:guide id="33" orient="horz" pos="2160">
          <p15:clr>
            <a:srgbClr val="F26B43"/>
          </p15:clr>
        </p15:guide>
        <p15:guide id="34" pos="347">
          <p15:clr>
            <a:srgbClr val="F26B43"/>
          </p15:clr>
        </p15:guide>
        <p15:guide id="35" pos="7333">
          <p15:clr>
            <a:srgbClr val="F26B43"/>
          </p15:clr>
        </p15:guide>
        <p15:guide id="36" orient="horz" pos="346">
          <p15:clr>
            <a:srgbClr val="F26B43"/>
          </p15:clr>
        </p15:guide>
        <p15:guide id="37" orient="horz" pos="3974">
          <p15:clr>
            <a:srgbClr val="F26B43"/>
          </p15:clr>
        </p15:guide>
        <p15:guide id="38" pos="824">
          <p15:clr>
            <a:srgbClr val="A4A3A4"/>
          </p15:clr>
        </p15:guide>
        <p15:guide id="39" pos="937">
          <p15:clr>
            <a:srgbClr val="A4A3A4"/>
          </p15:clr>
        </p15:guide>
        <p15:guide id="40" pos="1413">
          <p15:clr>
            <a:srgbClr val="A4A3A4"/>
          </p15:clr>
        </p15:guide>
        <p15:guide id="41" pos="1527">
          <p15:clr>
            <a:srgbClr val="A4A3A4"/>
          </p15:clr>
        </p15:guide>
        <p15:guide id="42" pos="2003">
          <p15:clr>
            <a:srgbClr val="A4A3A4"/>
          </p15:clr>
        </p15:guide>
        <p15:guide id="43" pos="2116">
          <p15:clr>
            <a:srgbClr val="A4A3A4"/>
          </p15:clr>
        </p15:guide>
        <p15:guide id="44" pos="2593">
          <p15:clr>
            <a:srgbClr val="A4A3A4"/>
          </p15:clr>
        </p15:guide>
        <p15:guide id="45" pos="2706">
          <p15:clr>
            <a:srgbClr val="A4A3A4"/>
          </p15:clr>
        </p15:guide>
        <p15:guide id="46" pos="3182">
          <p15:clr>
            <a:srgbClr val="A4A3A4"/>
          </p15:clr>
        </p15:guide>
        <p15:guide id="47" pos="3318">
          <p15:clr>
            <a:srgbClr val="A4A3A4"/>
          </p15:clr>
        </p15:guide>
        <p15:guide id="48" pos="3772">
          <p15:clr>
            <a:srgbClr val="A4A3A4"/>
          </p15:clr>
        </p15:guide>
        <p15:guide id="49" pos="3908">
          <p15:clr>
            <a:srgbClr val="A4A3A4"/>
          </p15:clr>
        </p15:guide>
        <p15:guide id="50" pos="4362">
          <p15:clr>
            <a:srgbClr val="A4A3A4"/>
          </p15:clr>
        </p15:guide>
        <p15:guide id="51" pos="4498">
          <p15:clr>
            <a:srgbClr val="A4A3A4"/>
          </p15:clr>
        </p15:guide>
        <p15:guide id="52" pos="4951">
          <p15:clr>
            <a:srgbClr val="A4A3A4"/>
          </p15:clr>
        </p15:guide>
        <p15:guide id="53" pos="5087">
          <p15:clr>
            <a:srgbClr val="A4A3A4"/>
          </p15:clr>
        </p15:guide>
        <p15:guide id="54" pos="5541">
          <p15:clr>
            <a:srgbClr val="A4A3A4"/>
          </p15:clr>
        </p15:guide>
        <p15:guide id="55" pos="5677">
          <p15:clr>
            <a:srgbClr val="A4A3A4"/>
          </p15:clr>
        </p15:guide>
        <p15:guide id="56" pos="6153">
          <p15:clr>
            <a:srgbClr val="A4A3A4"/>
          </p15:clr>
        </p15:guide>
        <p15:guide id="57" pos="6267">
          <p15:clr>
            <a:srgbClr val="A4A3A4"/>
          </p15:clr>
        </p15:guide>
        <p15:guide id="58" pos="6743">
          <p15:clr>
            <a:srgbClr val="A4A3A4"/>
          </p15:clr>
        </p15:guide>
        <p15:guide id="59" pos="6856">
          <p15:clr>
            <a:srgbClr val="A4A3A4"/>
          </p15:clr>
        </p15:guide>
        <p15:guide id="60" orient="horz" pos="3838">
          <p15:clr>
            <a:srgbClr val="A4A3A4"/>
          </p15:clr>
        </p15:guide>
        <p15:guide id="61" orient="horz" pos="2092">
          <p15:clr>
            <a:srgbClr val="A4A3A4"/>
          </p15:clr>
        </p15:guide>
        <p15:guide id="62" orient="horz" pos="2228">
          <p15:clr>
            <a:srgbClr val="A4A3A4"/>
          </p15:clr>
        </p15:guide>
        <p15:guide id="63" orient="horz" pos="845">
          <p15:clr>
            <a:srgbClr val="A4A3A4"/>
          </p15:clr>
        </p15:guide>
        <p15:guide id="64" orient="horz" pos="958">
          <p15:clr>
            <a:srgbClr val="A4A3A4"/>
          </p15:clr>
        </p15:guide>
        <p15:guide id="65" orient="horz" pos="1480">
          <p15:clr>
            <a:srgbClr val="A4A3A4"/>
          </p15:clr>
        </p15:guide>
        <p15:guide id="66" orient="horz" pos="1593">
          <p15:clr>
            <a:srgbClr val="A4A3A4"/>
          </p15:clr>
        </p15:guide>
        <p15:guide id="67" orient="horz" pos="2727">
          <p15:clr>
            <a:srgbClr val="A4A3A4"/>
          </p15:clr>
        </p15:guide>
        <p15:guide id="68" orient="horz" pos="2840">
          <p15:clr>
            <a:srgbClr val="A4A3A4"/>
          </p15:clr>
        </p15:guide>
        <p15:guide id="69" orient="horz" pos="3339">
          <p15:clr>
            <a:srgbClr val="A4A3A4"/>
          </p15:clr>
        </p15:guide>
        <p15:guide id="70" orient="horz" pos="347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owaspai.org/docs/ai_security_overview/" TargetMode="External"/><Relationship Id="rId2" Type="http://schemas.openxmlformats.org/officeDocument/2006/relationships/hyperlink" Target="https://owasp.org/www-project-ai-security-and-privacy-guide/" TargetMode="Externa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.png"/><Relationship Id="rId4" Type="http://schemas.openxmlformats.org/officeDocument/2006/relationships/hyperlink" Target="https://atlas.mitre.org/matrices/ATLAS" TargetMode="Externa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s://ico.org.uk/media/2617219/guidance-on-the-ai-auditing-framework-draft-for-consultation.pdf" TargetMode="External"/><Relationship Id="rId3" Type="http://schemas.openxmlformats.org/officeDocument/2006/relationships/hyperlink" Target="https://www.theiia.org/en/resources/knowledge-centers/artificial-intelligence/" TargetMode="External"/><Relationship Id="rId7" Type="http://schemas.openxmlformats.org/officeDocument/2006/relationships/hyperlink" Target="https://eur-lex.europa.eu/legal-content/EN/TXT/?uri=COM:2018:237:FIN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digital-strategy.ec.europa.eu/en/policies/regulatory-framework-ai" TargetMode="External"/><Relationship Id="rId11" Type="http://schemas.openxmlformats.org/officeDocument/2006/relationships/image" Target="../media/image2.png"/><Relationship Id="rId5" Type="http://schemas.openxmlformats.org/officeDocument/2006/relationships/hyperlink" Target="https://ec.europa.eu/futurium/en/system/files/ged/auditing-artificial-intelligence.pdf" TargetMode="External"/><Relationship Id="rId10" Type="http://schemas.openxmlformats.org/officeDocument/2006/relationships/hyperlink" Target="https://www.nist.gov/itl/ai-risk-management-framework" TargetMode="External"/><Relationship Id="rId4" Type="http://schemas.openxmlformats.org/officeDocument/2006/relationships/hyperlink" Target="https://www.theiia.org/en/content/tools/professional/2023/the-iias-updated-ai-auditing-framework/" TargetMode="External"/><Relationship Id="rId9" Type="http://schemas.openxmlformats.org/officeDocument/2006/relationships/hyperlink" Target="https://www.nist.gov/system/files/documents/2021/10/04/GPI-Artificial-Intelligence-Part-III.pdf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s://www.linkedin.com/in/alexandru-b-2b59793b/" TargetMode="Externa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fif"/><Relationship Id="rId1" Type="http://schemas.openxmlformats.org/officeDocument/2006/relationships/slideLayout" Target="../slideLayouts/slideLayout15.xml"/><Relationship Id="rId5" Type="http://schemas.openxmlformats.org/officeDocument/2006/relationships/hyperlink" Target="https://glasswing.vc/wp-content/uploads/2024/01/History-of-AI-02.png" TargetMode="Externa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E938C-9D94-4B05-979A-D39FFC4572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56007" y="2442673"/>
            <a:ext cx="4363648" cy="1548425"/>
          </a:xfrm>
        </p:spPr>
        <p:txBody>
          <a:bodyPr anchor="b" anchorCtr="0">
            <a:noAutofit/>
          </a:bodyPr>
          <a:lstStyle/>
          <a:p>
            <a:r>
              <a:rPr lang="it-IT" sz="3200" dirty="0">
                <a:solidFill>
                  <a:schemeClr val="lt1"/>
                </a:solidFill>
                <a:latin typeface="Arial Nova" panose="020B0504020202020204" pitchFamily="34" charset="0"/>
              </a:rPr>
              <a:t>Inteligența artificială</a:t>
            </a:r>
            <a:r>
              <a:rPr lang="ro-RO" sz="3200" dirty="0">
                <a:solidFill>
                  <a:schemeClr val="lt1"/>
                </a:solidFill>
                <a:latin typeface="Arial Nova" panose="020B0504020202020204" pitchFamily="34" charset="0"/>
              </a:rPr>
              <a:t> (IA)</a:t>
            </a:r>
            <a:r>
              <a:rPr lang="it-IT" sz="3200" dirty="0">
                <a:solidFill>
                  <a:schemeClr val="lt1"/>
                </a:solidFill>
                <a:latin typeface="Arial Nova" panose="020B0504020202020204" pitchFamily="34" charset="0"/>
              </a:rPr>
              <a:t> </a:t>
            </a:r>
            <a:br>
              <a:rPr lang="it-IT" sz="3200" dirty="0">
                <a:solidFill>
                  <a:schemeClr val="lt1"/>
                </a:solidFill>
                <a:latin typeface="Arial Nova" panose="020B0504020202020204" pitchFamily="34" charset="0"/>
              </a:rPr>
            </a:br>
            <a:r>
              <a:rPr lang="it-IT" sz="3200" dirty="0">
                <a:solidFill>
                  <a:schemeClr val="lt1"/>
                </a:solidFill>
                <a:latin typeface="Arial Nova" panose="020B0504020202020204" pitchFamily="34" charset="0"/>
              </a:rPr>
              <a:t>și implicațiile auditului intern asupra securității informației</a:t>
            </a:r>
            <a:endParaRPr lang="en-US" sz="3200" dirty="0">
              <a:latin typeface="Arial Nova" panose="020B0504020202020204" pitchFamily="34" charset="0"/>
            </a:endParaRPr>
          </a:p>
        </p:txBody>
      </p:sp>
      <p:pic>
        <p:nvPicPr>
          <p:cNvPr id="14" name="Picture Placeholder 13" descr="Data Points Digital background">
            <a:extLst>
              <a:ext uri="{FF2B5EF4-FFF2-40B4-BE49-F238E27FC236}">
                <a16:creationId xmlns:a16="http://schemas.microsoft.com/office/drawing/2014/main" id="{9A8AD548-922D-4E1D-B19C-5F6E808B816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7452360" cy="6858000"/>
          </a:xfr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D9A11267-FC52-4990-8D98-010AFABA554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99413" y="6165224"/>
            <a:ext cx="3953102" cy="272898"/>
          </a:xfrm>
        </p:spPr>
        <p:txBody>
          <a:bodyPr>
            <a:normAutofit/>
          </a:bodyPr>
          <a:lstStyle/>
          <a:p>
            <a:r>
              <a:rPr lang="en-US" sz="1400" dirty="0">
                <a:solidFill>
                  <a:schemeClr val="lt1"/>
                </a:solidFill>
                <a:latin typeface="Arial Nova" panose="020B0504020202020204" pitchFamily="34" charset="0"/>
                <a:ea typeface="+mj-ea"/>
                <a:cs typeface="+mj-cs"/>
              </a:rPr>
              <a:t>Alexandru Bertea, 31 octombrie 2024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F2BE9ED-1423-3C5F-C312-E905E3A207E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3" t="-4800" r="-1935" b="4800"/>
          <a:stretch/>
        </p:blipFill>
        <p:spPr bwMode="auto">
          <a:xfrm>
            <a:off x="6442142" y="692776"/>
            <a:ext cx="585216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B0C0C481-C1C2-D63B-AA67-949AC1CC4FCB}"/>
              </a:ext>
            </a:extLst>
          </p:cNvPr>
          <p:cNvGrpSpPr/>
          <p:nvPr/>
        </p:nvGrpSpPr>
        <p:grpSpPr>
          <a:xfrm>
            <a:off x="270350" y="771516"/>
            <a:ext cx="2098040" cy="560070"/>
            <a:chOff x="210060" y="630571"/>
            <a:chExt cx="2098040" cy="560070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9BC2464A-DE01-00FE-0A7B-648E45FFB18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0060" y="630571"/>
              <a:ext cx="635000" cy="549275"/>
              <a:chOff x="1075" y="1103"/>
              <a:chExt cx="1000" cy="865"/>
            </a:xfrm>
          </p:grpSpPr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6E59611E-17C8-2FCF-3123-ECA21084DEC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99" y="1731"/>
                <a:ext cx="646" cy="2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8CB41EF5-E6EF-E7CE-7D58-9742687D322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63" y="1345"/>
                <a:ext cx="312" cy="19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2" name="Freeform 12">
                <a:extLst>
                  <a:ext uri="{FF2B5EF4-FFF2-40B4-BE49-F238E27FC236}">
                    <a16:creationId xmlns:a16="http://schemas.microsoft.com/office/drawing/2014/main" id="{9E73F226-9A0B-7370-9DB6-2A4989DB2C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7" y="1128"/>
                <a:ext cx="480" cy="187"/>
              </a:xfrm>
              <a:custGeom>
                <a:avLst/>
                <a:gdLst>
                  <a:gd name="T0" fmla="+- 0 1539 1417"/>
                  <a:gd name="T1" fmla="*/ T0 w 480"/>
                  <a:gd name="T2" fmla="+- 0 1129 1129"/>
                  <a:gd name="T3" fmla="*/ 1129 h 187"/>
                  <a:gd name="T4" fmla="+- 0 1481 1417"/>
                  <a:gd name="T5" fmla="*/ T4 w 480"/>
                  <a:gd name="T6" fmla="+- 0 1134 1129"/>
                  <a:gd name="T7" fmla="*/ 1134 h 187"/>
                  <a:gd name="T8" fmla="+- 0 1438 1417"/>
                  <a:gd name="T9" fmla="*/ T8 w 480"/>
                  <a:gd name="T10" fmla="+- 0 1142 1129"/>
                  <a:gd name="T11" fmla="*/ 1142 h 187"/>
                  <a:gd name="T12" fmla="+- 0 1424 1417"/>
                  <a:gd name="T13" fmla="*/ T12 w 480"/>
                  <a:gd name="T14" fmla="+- 0 1150 1129"/>
                  <a:gd name="T15" fmla="*/ 1150 h 187"/>
                  <a:gd name="T16" fmla="+- 0 1417 1417"/>
                  <a:gd name="T17" fmla="*/ T16 w 480"/>
                  <a:gd name="T18" fmla="+- 0 1163 1129"/>
                  <a:gd name="T19" fmla="*/ 1163 h 187"/>
                  <a:gd name="T20" fmla="+- 0 1418 1417"/>
                  <a:gd name="T21" fmla="*/ T20 w 480"/>
                  <a:gd name="T22" fmla="+- 0 1177 1129"/>
                  <a:gd name="T23" fmla="*/ 1177 h 187"/>
                  <a:gd name="T24" fmla="+- 0 1495 1417"/>
                  <a:gd name="T25" fmla="*/ T24 w 480"/>
                  <a:gd name="T26" fmla="+- 0 1233 1129"/>
                  <a:gd name="T27" fmla="*/ 1233 h 187"/>
                  <a:gd name="T28" fmla="+- 0 1556 1417"/>
                  <a:gd name="T29" fmla="*/ T28 w 480"/>
                  <a:gd name="T30" fmla="+- 0 1258 1129"/>
                  <a:gd name="T31" fmla="*/ 1258 h 187"/>
                  <a:gd name="T32" fmla="+- 0 1641 1417"/>
                  <a:gd name="T33" fmla="*/ T32 w 480"/>
                  <a:gd name="T34" fmla="+- 0 1284 1129"/>
                  <a:gd name="T35" fmla="*/ 1284 h 187"/>
                  <a:gd name="T36" fmla="+- 0 1723 1417"/>
                  <a:gd name="T37" fmla="*/ T36 w 480"/>
                  <a:gd name="T38" fmla="+- 0 1303 1129"/>
                  <a:gd name="T39" fmla="*/ 1303 h 187"/>
                  <a:gd name="T40" fmla="+- 0 1788 1417"/>
                  <a:gd name="T41" fmla="*/ T40 w 480"/>
                  <a:gd name="T42" fmla="+- 0 1312 1129"/>
                  <a:gd name="T43" fmla="*/ 1312 h 187"/>
                  <a:gd name="T44" fmla="+- 0 1837 1417"/>
                  <a:gd name="T45" fmla="*/ T44 w 480"/>
                  <a:gd name="T46" fmla="+- 0 1315 1129"/>
                  <a:gd name="T47" fmla="*/ 1315 h 187"/>
                  <a:gd name="T48" fmla="+- 0 1871 1417"/>
                  <a:gd name="T49" fmla="*/ T48 w 480"/>
                  <a:gd name="T50" fmla="+- 0 1314 1129"/>
                  <a:gd name="T51" fmla="*/ 1314 h 187"/>
                  <a:gd name="T52" fmla="+- 0 1887 1417"/>
                  <a:gd name="T53" fmla="*/ T52 w 480"/>
                  <a:gd name="T54" fmla="+- 0 1309 1129"/>
                  <a:gd name="T55" fmla="*/ 1309 h 187"/>
                  <a:gd name="T56" fmla="+- 0 1896 1417"/>
                  <a:gd name="T57" fmla="*/ T56 w 480"/>
                  <a:gd name="T58" fmla="+- 0 1297 1129"/>
                  <a:gd name="T59" fmla="*/ 1297 h 187"/>
                  <a:gd name="T60" fmla="+- 0 1897 1417"/>
                  <a:gd name="T61" fmla="*/ T60 w 480"/>
                  <a:gd name="T62" fmla="+- 0 1282 1129"/>
                  <a:gd name="T63" fmla="*/ 1282 h 187"/>
                  <a:gd name="T64" fmla="+- 0 1889 1417"/>
                  <a:gd name="T65" fmla="*/ T64 w 480"/>
                  <a:gd name="T66" fmla="+- 0 1267 1129"/>
                  <a:gd name="T67" fmla="*/ 1267 h 187"/>
                  <a:gd name="T68" fmla="+- 0 1810 1417"/>
                  <a:gd name="T69" fmla="*/ T68 w 480"/>
                  <a:gd name="T70" fmla="+- 0 1204 1129"/>
                  <a:gd name="T71" fmla="*/ 1204 h 187"/>
                  <a:gd name="T72" fmla="+- 0 1752 1417"/>
                  <a:gd name="T73" fmla="*/ T72 w 480"/>
                  <a:gd name="T74" fmla="+- 0 1172 1129"/>
                  <a:gd name="T75" fmla="*/ 1172 h 187"/>
                  <a:gd name="T76" fmla="+- 0 1684 1417"/>
                  <a:gd name="T77" fmla="*/ T76 w 480"/>
                  <a:gd name="T78" fmla="+- 0 1147 1129"/>
                  <a:gd name="T79" fmla="*/ 1147 h 187"/>
                  <a:gd name="T80" fmla="+- 0 1608 1417"/>
                  <a:gd name="T81" fmla="*/ T80 w 480"/>
                  <a:gd name="T82" fmla="+- 0 1132 1129"/>
                  <a:gd name="T83" fmla="*/ 1132 h 187"/>
                  <a:gd name="T84" fmla="+- 0 1539 1417"/>
                  <a:gd name="T85" fmla="*/ T84 w 480"/>
                  <a:gd name="T86" fmla="+- 0 1129 1129"/>
                  <a:gd name="T87" fmla="*/ 1129 h 18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</a:cxnLst>
                <a:rect l="0" t="0" r="r" b="b"/>
                <a:pathLst>
                  <a:path w="480" h="187">
                    <a:moveTo>
                      <a:pt x="122" y="0"/>
                    </a:moveTo>
                    <a:lnTo>
                      <a:pt x="64" y="5"/>
                    </a:lnTo>
                    <a:lnTo>
                      <a:pt x="21" y="13"/>
                    </a:lnTo>
                    <a:lnTo>
                      <a:pt x="7" y="21"/>
                    </a:lnTo>
                    <a:lnTo>
                      <a:pt x="0" y="34"/>
                    </a:lnTo>
                    <a:lnTo>
                      <a:pt x="1" y="48"/>
                    </a:lnTo>
                    <a:lnTo>
                      <a:pt x="78" y="104"/>
                    </a:lnTo>
                    <a:lnTo>
                      <a:pt x="139" y="129"/>
                    </a:lnTo>
                    <a:lnTo>
                      <a:pt x="224" y="155"/>
                    </a:lnTo>
                    <a:lnTo>
                      <a:pt x="306" y="174"/>
                    </a:lnTo>
                    <a:lnTo>
                      <a:pt x="371" y="183"/>
                    </a:lnTo>
                    <a:lnTo>
                      <a:pt x="420" y="186"/>
                    </a:lnTo>
                    <a:lnTo>
                      <a:pt x="454" y="185"/>
                    </a:lnTo>
                    <a:lnTo>
                      <a:pt x="470" y="180"/>
                    </a:lnTo>
                    <a:lnTo>
                      <a:pt x="479" y="168"/>
                    </a:lnTo>
                    <a:lnTo>
                      <a:pt x="480" y="153"/>
                    </a:lnTo>
                    <a:lnTo>
                      <a:pt x="472" y="138"/>
                    </a:lnTo>
                    <a:lnTo>
                      <a:pt x="393" y="75"/>
                    </a:lnTo>
                    <a:lnTo>
                      <a:pt x="335" y="43"/>
                    </a:lnTo>
                    <a:lnTo>
                      <a:pt x="267" y="18"/>
                    </a:lnTo>
                    <a:lnTo>
                      <a:pt x="191" y="3"/>
                    </a:lnTo>
                    <a:lnTo>
                      <a:pt x="122" y="0"/>
                    </a:lnTo>
                    <a:close/>
                  </a:path>
                </a:pathLst>
              </a:custGeom>
              <a:solidFill>
                <a:srgbClr val="0061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3" name="Freeform 11">
                <a:extLst>
                  <a:ext uri="{FF2B5EF4-FFF2-40B4-BE49-F238E27FC236}">
                    <a16:creationId xmlns:a16="http://schemas.microsoft.com/office/drawing/2014/main" id="{71FC2F30-81B6-F123-4F2F-60C9EE18AF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5" y="1103"/>
                <a:ext cx="668" cy="499"/>
              </a:xfrm>
              <a:custGeom>
                <a:avLst/>
                <a:gdLst>
                  <a:gd name="T0" fmla="+- 0 1179 1075"/>
                  <a:gd name="T1" fmla="*/ T0 w 668"/>
                  <a:gd name="T2" fmla="+- 0 1104 1104"/>
                  <a:gd name="T3" fmla="*/ 1104 h 499"/>
                  <a:gd name="T4" fmla="+- 0 1114 1075"/>
                  <a:gd name="T5" fmla="*/ T4 w 668"/>
                  <a:gd name="T6" fmla="+- 0 1188 1104"/>
                  <a:gd name="T7" fmla="*/ 1188 h 499"/>
                  <a:gd name="T8" fmla="+- 0 1076 1075"/>
                  <a:gd name="T9" fmla="*/ T8 w 668"/>
                  <a:gd name="T10" fmla="+- 0 1280 1104"/>
                  <a:gd name="T11" fmla="*/ 1280 h 499"/>
                  <a:gd name="T12" fmla="+- 0 1075 1075"/>
                  <a:gd name="T13" fmla="*/ T12 w 668"/>
                  <a:gd name="T14" fmla="+- 0 1285 1104"/>
                  <a:gd name="T15" fmla="*/ 1285 h 499"/>
                  <a:gd name="T16" fmla="+- 0 1075 1075"/>
                  <a:gd name="T17" fmla="*/ T16 w 668"/>
                  <a:gd name="T18" fmla="+- 0 1297 1104"/>
                  <a:gd name="T19" fmla="*/ 1297 h 499"/>
                  <a:gd name="T20" fmla="+- 0 1145 1075"/>
                  <a:gd name="T21" fmla="*/ T20 w 668"/>
                  <a:gd name="T22" fmla="+- 0 1373 1104"/>
                  <a:gd name="T23" fmla="*/ 1373 h 499"/>
                  <a:gd name="T24" fmla="+- 0 1243 1075"/>
                  <a:gd name="T25" fmla="*/ T24 w 668"/>
                  <a:gd name="T26" fmla="+- 0 1445 1104"/>
                  <a:gd name="T27" fmla="*/ 1445 h 499"/>
                  <a:gd name="T28" fmla="+- 0 1306 1075"/>
                  <a:gd name="T29" fmla="*/ T28 w 668"/>
                  <a:gd name="T30" fmla="+- 0 1482 1104"/>
                  <a:gd name="T31" fmla="*/ 1482 h 499"/>
                  <a:gd name="T32" fmla="+- 0 1380 1075"/>
                  <a:gd name="T33" fmla="*/ T32 w 668"/>
                  <a:gd name="T34" fmla="+- 0 1517 1104"/>
                  <a:gd name="T35" fmla="*/ 1517 h 499"/>
                  <a:gd name="T36" fmla="+- 0 1464 1075"/>
                  <a:gd name="T37" fmla="*/ T36 w 668"/>
                  <a:gd name="T38" fmla="+- 0 1550 1104"/>
                  <a:gd name="T39" fmla="*/ 1550 h 499"/>
                  <a:gd name="T40" fmla="+- 0 1560 1075"/>
                  <a:gd name="T41" fmla="*/ T40 w 668"/>
                  <a:gd name="T42" fmla="+- 0 1578 1104"/>
                  <a:gd name="T43" fmla="*/ 1578 h 499"/>
                  <a:gd name="T44" fmla="+- 0 1669 1075"/>
                  <a:gd name="T45" fmla="*/ T44 w 668"/>
                  <a:gd name="T46" fmla="+- 0 1600 1104"/>
                  <a:gd name="T47" fmla="*/ 1600 h 499"/>
                  <a:gd name="T48" fmla="+- 0 1681 1075"/>
                  <a:gd name="T49" fmla="*/ T48 w 668"/>
                  <a:gd name="T50" fmla="+- 0 1602 1104"/>
                  <a:gd name="T51" fmla="*/ 1602 h 499"/>
                  <a:gd name="T52" fmla="+- 0 1692 1075"/>
                  <a:gd name="T53" fmla="*/ T52 w 668"/>
                  <a:gd name="T54" fmla="+- 0 1595 1104"/>
                  <a:gd name="T55" fmla="*/ 1595 h 499"/>
                  <a:gd name="T56" fmla="+- 0 1719 1075"/>
                  <a:gd name="T57" fmla="*/ T56 w 668"/>
                  <a:gd name="T58" fmla="+- 0 1498 1104"/>
                  <a:gd name="T59" fmla="*/ 1498 h 499"/>
                  <a:gd name="T60" fmla="+- 0 1741 1075"/>
                  <a:gd name="T61" fmla="*/ T60 w 668"/>
                  <a:gd name="T62" fmla="+- 0 1378 1104"/>
                  <a:gd name="T63" fmla="*/ 1378 h 499"/>
                  <a:gd name="T64" fmla="+- 0 1742 1075"/>
                  <a:gd name="T65" fmla="*/ T64 w 668"/>
                  <a:gd name="T66" fmla="+- 0 1365 1104"/>
                  <a:gd name="T67" fmla="*/ 1365 h 499"/>
                  <a:gd name="T68" fmla="+- 0 1734 1075"/>
                  <a:gd name="T69" fmla="*/ T68 w 668"/>
                  <a:gd name="T70" fmla="+- 0 1353 1104"/>
                  <a:gd name="T71" fmla="*/ 1353 h 499"/>
                  <a:gd name="T72" fmla="+- 0 1721 1075"/>
                  <a:gd name="T73" fmla="*/ T72 w 668"/>
                  <a:gd name="T74" fmla="+- 0 1351 1104"/>
                  <a:gd name="T75" fmla="*/ 1351 h 499"/>
                  <a:gd name="T76" fmla="+- 0 1678 1075"/>
                  <a:gd name="T77" fmla="*/ T76 w 668"/>
                  <a:gd name="T78" fmla="+- 0 1342 1104"/>
                  <a:gd name="T79" fmla="*/ 1342 h 499"/>
                  <a:gd name="T80" fmla="+- 0 1617 1075"/>
                  <a:gd name="T81" fmla="*/ T80 w 668"/>
                  <a:gd name="T82" fmla="+- 0 1326 1104"/>
                  <a:gd name="T83" fmla="*/ 1326 h 499"/>
                  <a:gd name="T84" fmla="+- 0 1542 1075"/>
                  <a:gd name="T85" fmla="*/ T84 w 668"/>
                  <a:gd name="T86" fmla="+- 0 1303 1104"/>
                  <a:gd name="T87" fmla="*/ 1303 h 499"/>
                  <a:gd name="T88" fmla="+- 0 1458 1075"/>
                  <a:gd name="T89" fmla="*/ T88 w 668"/>
                  <a:gd name="T90" fmla="+- 0 1271 1104"/>
                  <a:gd name="T91" fmla="*/ 1271 h 499"/>
                  <a:gd name="T92" fmla="+- 0 1370 1075"/>
                  <a:gd name="T93" fmla="*/ T92 w 668"/>
                  <a:gd name="T94" fmla="+- 0 1229 1104"/>
                  <a:gd name="T95" fmla="*/ 1229 h 499"/>
                  <a:gd name="T96" fmla="+- 0 1282 1075"/>
                  <a:gd name="T97" fmla="*/ T96 w 668"/>
                  <a:gd name="T98" fmla="+- 0 1175 1104"/>
                  <a:gd name="T99" fmla="*/ 1175 h 499"/>
                  <a:gd name="T100" fmla="+- 0 1198 1075"/>
                  <a:gd name="T101" fmla="*/ T100 w 668"/>
                  <a:gd name="T102" fmla="+- 0 1110 1104"/>
                  <a:gd name="T103" fmla="*/ 1110 h 499"/>
                  <a:gd name="T104" fmla="+- 0 1189 1075"/>
                  <a:gd name="T105" fmla="*/ T104 w 668"/>
                  <a:gd name="T106" fmla="+- 0 1105 1104"/>
                  <a:gd name="T107" fmla="*/ 1105 h 499"/>
                  <a:gd name="T108" fmla="+- 0 1179 1075"/>
                  <a:gd name="T109" fmla="*/ T108 w 668"/>
                  <a:gd name="T110" fmla="+- 0 1104 1104"/>
                  <a:gd name="T111" fmla="*/ 1104 h 49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</a:cxnLst>
                <a:rect l="0" t="0" r="r" b="b"/>
                <a:pathLst>
                  <a:path w="668" h="499">
                    <a:moveTo>
                      <a:pt x="104" y="0"/>
                    </a:moveTo>
                    <a:lnTo>
                      <a:pt x="39" y="84"/>
                    </a:lnTo>
                    <a:lnTo>
                      <a:pt x="1" y="176"/>
                    </a:lnTo>
                    <a:lnTo>
                      <a:pt x="0" y="181"/>
                    </a:lnTo>
                    <a:lnTo>
                      <a:pt x="0" y="193"/>
                    </a:lnTo>
                    <a:lnTo>
                      <a:pt x="70" y="269"/>
                    </a:lnTo>
                    <a:lnTo>
                      <a:pt x="168" y="341"/>
                    </a:lnTo>
                    <a:lnTo>
                      <a:pt x="231" y="378"/>
                    </a:lnTo>
                    <a:lnTo>
                      <a:pt x="305" y="413"/>
                    </a:lnTo>
                    <a:lnTo>
                      <a:pt x="389" y="446"/>
                    </a:lnTo>
                    <a:lnTo>
                      <a:pt x="485" y="474"/>
                    </a:lnTo>
                    <a:lnTo>
                      <a:pt x="594" y="496"/>
                    </a:lnTo>
                    <a:lnTo>
                      <a:pt x="606" y="498"/>
                    </a:lnTo>
                    <a:lnTo>
                      <a:pt x="617" y="491"/>
                    </a:lnTo>
                    <a:lnTo>
                      <a:pt x="644" y="394"/>
                    </a:lnTo>
                    <a:lnTo>
                      <a:pt x="666" y="274"/>
                    </a:lnTo>
                    <a:lnTo>
                      <a:pt x="667" y="261"/>
                    </a:lnTo>
                    <a:lnTo>
                      <a:pt x="659" y="249"/>
                    </a:lnTo>
                    <a:lnTo>
                      <a:pt x="646" y="247"/>
                    </a:lnTo>
                    <a:lnTo>
                      <a:pt x="603" y="238"/>
                    </a:lnTo>
                    <a:lnTo>
                      <a:pt x="542" y="222"/>
                    </a:lnTo>
                    <a:lnTo>
                      <a:pt x="467" y="199"/>
                    </a:lnTo>
                    <a:lnTo>
                      <a:pt x="383" y="167"/>
                    </a:lnTo>
                    <a:lnTo>
                      <a:pt x="295" y="125"/>
                    </a:lnTo>
                    <a:lnTo>
                      <a:pt x="207" y="71"/>
                    </a:lnTo>
                    <a:lnTo>
                      <a:pt x="123" y="6"/>
                    </a:lnTo>
                    <a:lnTo>
                      <a:pt x="114" y="1"/>
                    </a:lnTo>
                    <a:lnTo>
                      <a:pt x="104" y="0"/>
                    </a:lnTo>
                    <a:close/>
                  </a:path>
                </a:pathLst>
              </a:custGeom>
              <a:solidFill>
                <a:srgbClr val="9ACA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5" name="Freeform 10">
                <a:extLst>
                  <a:ext uri="{FF2B5EF4-FFF2-40B4-BE49-F238E27FC236}">
                    <a16:creationId xmlns:a16="http://schemas.microsoft.com/office/drawing/2014/main" id="{A690D0AE-0361-254B-01B1-27651E27BA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6" y="1415"/>
                <a:ext cx="804" cy="406"/>
              </a:xfrm>
              <a:custGeom>
                <a:avLst/>
                <a:gdLst>
                  <a:gd name="T0" fmla="+- 0 1112 1086"/>
                  <a:gd name="T1" fmla="*/ T0 w 804"/>
                  <a:gd name="T2" fmla="+- 0 1416 1416"/>
                  <a:gd name="T3" fmla="*/ 1416 h 406"/>
                  <a:gd name="T4" fmla="+- 0 1086 1086"/>
                  <a:gd name="T5" fmla="*/ T4 w 804"/>
                  <a:gd name="T6" fmla="+- 0 1501 1416"/>
                  <a:gd name="T7" fmla="*/ 1501 h 406"/>
                  <a:gd name="T8" fmla="+- 0 1088 1086"/>
                  <a:gd name="T9" fmla="*/ T8 w 804"/>
                  <a:gd name="T10" fmla="+- 0 1541 1416"/>
                  <a:gd name="T11" fmla="*/ 1541 h 406"/>
                  <a:gd name="T12" fmla="+- 0 1103 1086"/>
                  <a:gd name="T13" fmla="*/ T12 w 804"/>
                  <a:gd name="T14" fmla="+- 0 1604 1416"/>
                  <a:gd name="T15" fmla="*/ 1604 h 406"/>
                  <a:gd name="T16" fmla="+- 0 1180 1086"/>
                  <a:gd name="T17" fmla="*/ T16 w 804"/>
                  <a:gd name="T18" fmla="+- 0 1656 1416"/>
                  <a:gd name="T19" fmla="*/ 1656 h 406"/>
                  <a:gd name="T20" fmla="+- 0 1234 1086"/>
                  <a:gd name="T21" fmla="*/ T20 w 804"/>
                  <a:gd name="T22" fmla="+- 0 1687 1416"/>
                  <a:gd name="T23" fmla="*/ 1687 h 406"/>
                  <a:gd name="T24" fmla="+- 0 1300 1086"/>
                  <a:gd name="T25" fmla="*/ T24 w 804"/>
                  <a:gd name="T26" fmla="+- 0 1719 1416"/>
                  <a:gd name="T27" fmla="*/ 1719 h 406"/>
                  <a:gd name="T28" fmla="+- 0 1378 1086"/>
                  <a:gd name="T29" fmla="*/ T28 w 804"/>
                  <a:gd name="T30" fmla="+- 0 1751 1416"/>
                  <a:gd name="T31" fmla="*/ 1751 h 406"/>
                  <a:gd name="T32" fmla="+- 0 1465 1086"/>
                  <a:gd name="T33" fmla="*/ T32 w 804"/>
                  <a:gd name="T34" fmla="+- 0 1780 1416"/>
                  <a:gd name="T35" fmla="*/ 1780 h 406"/>
                  <a:gd name="T36" fmla="+- 0 1562 1086"/>
                  <a:gd name="T37" fmla="*/ T36 w 804"/>
                  <a:gd name="T38" fmla="+- 0 1803 1416"/>
                  <a:gd name="T39" fmla="*/ 1803 h 406"/>
                  <a:gd name="T40" fmla="+- 0 1668 1086"/>
                  <a:gd name="T41" fmla="*/ T40 w 804"/>
                  <a:gd name="T42" fmla="+- 0 1817 1416"/>
                  <a:gd name="T43" fmla="*/ 1817 h 406"/>
                  <a:gd name="T44" fmla="+- 0 1782 1086"/>
                  <a:gd name="T45" fmla="*/ T44 w 804"/>
                  <a:gd name="T46" fmla="+- 0 1821 1416"/>
                  <a:gd name="T47" fmla="*/ 1821 h 406"/>
                  <a:gd name="T48" fmla="+- 0 1793 1086"/>
                  <a:gd name="T49" fmla="*/ T48 w 804"/>
                  <a:gd name="T50" fmla="+- 0 1819 1416"/>
                  <a:gd name="T51" fmla="*/ 1819 h 406"/>
                  <a:gd name="T52" fmla="+- 0 1854 1086"/>
                  <a:gd name="T53" fmla="*/ T52 w 804"/>
                  <a:gd name="T54" fmla="+- 0 1755 1416"/>
                  <a:gd name="T55" fmla="*/ 1755 h 406"/>
                  <a:gd name="T56" fmla="+- 0 1888 1086"/>
                  <a:gd name="T57" fmla="*/ T56 w 804"/>
                  <a:gd name="T58" fmla="+- 0 1695 1416"/>
                  <a:gd name="T59" fmla="*/ 1695 h 406"/>
                  <a:gd name="T60" fmla="+- 0 1889 1086"/>
                  <a:gd name="T61" fmla="*/ T60 w 804"/>
                  <a:gd name="T62" fmla="+- 0 1684 1416"/>
                  <a:gd name="T63" fmla="*/ 1684 h 406"/>
                  <a:gd name="T64" fmla="+- 0 1886 1086"/>
                  <a:gd name="T65" fmla="*/ T64 w 804"/>
                  <a:gd name="T66" fmla="+- 0 1675 1416"/>
                  <a:gd name="T67" fmla="*/ 1675 h 406"/>
                  <a:gd name="T68" fmla="+- 0 1878 1086"/>
                  <a:gd name="T69" fmla="*/ T68 w 804"/>
                  <a:gd name="T70" fmla="+- 0 1668 1416"/>
                  <a:gd name="T71" fmla="*/ 1668 h 406"/>
                  <a:gd name="T72" fmla="+- 0 1867 1086"/>
                  <a:gd name="T73" fmla="*/ T72 w 804"/>
                  <a:gd name="T74" fmla="+- 0 1665 1416"/>
                  <a:gd name="T75" fmla="*/ 1665 h 406"/>
                  <a:gd name="T76" fmla="+- 0 1830 1086"/>
                  <a:gd name="T77" fmla="*/ T76 w 804"/>
                  <a:gd name="T78" fmla="+- 0 1665 1416"/>
                  <a:gd name="T79" fmla="*/ 1665 h 406"/>
                  <a:gd name="T80" fmla="+- 0 1780 1086"/>
                  <a:gd name="T81" fmla="*/ T80 w 804"/>
                  <a:gd name="T82" fmla="+- 0 1663 1416"/>
                  <a:gd name="T83" fmla="*/ 1663 h 406"/>
                  <a:gd name="T84" fmla="+- 0 1720 1086"/>
                  <a:gd name="T85" fmla="*/ T84 w 804"/>
                  <a:gd name="T86" fmla="+- 0 1657 1416"/>
                  <a:gd name="T87" fmla="*/ 1657 h 406"/>
                  <a:gd name="T88" fmla="+- 0 1650 1086"/>
                  <a:gd name="T89" fmla="*/ T88 w 804"/>
                  <a:gd name="T90" fmla="+- 0 1647 1416"/>
                  <a:gd name="T91" fmla="*/ 1647 h 406"/>
                  <a:gd name="T92" fmla="+- 0 1572 1086"/>
                  <a:gd name="T93" fmla="*/ T92 w 804"/>
                  <a:gd name="T94" fmla="+- 0 1631 1416"/>
                  <a:gd name="T95" fmla="*/ 1631 h 406"/>
                  <a:gd name="T96" fmla="+- 0 1489 1086"/>
                  <a:gd name="T97" fmla="*/ T96 w 804"/>
                  <a:gd name="T98" fmla="+- 0 1608 1416"/>
                  <a:gd name="T99" fmla="*/ 1608 h 406"/>
                  <a:gd name="T100" fmla="+- 0 1400 1086"/>
                  <a:gd name="T101" fmla="*/ T100 w 804"/>
                  <a:gd name="T102" fmla="+- 0 1577 1416"/>
                  <a:gd name="T103" fmla="*/ 1577 h 406"/>
                  <a:gd name="T104" fmla="+- 0 1309 1086"/>
                  <a:gd name="T105" fmla="*/ T104 w 804"/>
                  <a:gd name="T106" fmla="+- 0 1536 1416"/>
                  <a:gd name="T107" fmla="*/ 1536 h 406"/>
                  <a:gd name="T108" fmla="+- 0 1216 1086"/>
                  <a:gd name="T109" fmla="*/ T108 w 804"/>
                  <a:gd name="T110" fmla="+- 0 1484 1416"/>
                  <a:gd name="T111" fmla="*/ 1484 h 406"/>
                  <a:gd name="T112" fmla="+- 0 1123 1086"/>
                  <a:gd name="T113" fmla="*/ T112 w 804"/>
                  <a:gd name="T114" fmla="+- 0 1420 1416"/>
                  <a:gd name="T115" fmla="*/ 1420 h 406"/>
                  <a:gd name="T116" fmla="+- 0 1112 1086"/>
                  <a:gd name="T117" fmla="*/ T116 w 804"/>
                  <a:gd name="T118" fmla="+- 0 1416 1416"/>
                  <a:gd name="T119" fmla="*/ 1416 h 40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</a:cxnLst>
                <a:rect l="0" t="0" r="r" b="b"/>
                <a:pathLst>
                  <a:path w="804" h="406">
                    <a:moveTo>
                      <a:pt x="26" y="0"/>
                    </a:moveTo>
                    <a:lnTo>
                      <a:pt x="0" y="85"/>
                    </a:lnTo>
                    <a:lnTo>
                      <a:pt x="2" y="125"/>
                    </a:lnTo>
                    <a:lnTo>
                      <a:pt x="17" y="188"/>
                    </a:lnTo>
                    <a:lnTo>
                      <a:pt x="94" y="240"/>
                    </a:lnTo>
                    <a:lnTo>
                      <a:pt x="148" y="271"/>
                    </a:lnTo>
                    <a:lnTo>
                      <a:pt x="214" y="303"/>
                    </a:lnTo>
                    <a:lnTo>
                      <a:pt x="292" y="335"/>
                    </a:lnTo>
                    <a:lnTo>
                      <a:pt x="379" y="364"/>
                    </a:lnTo>
                    <a:lnTo>
                      <a:pt x="476" y="387"/>
                    </a:lnTo>
                    <a:lnTo>
                      <a:pt x="582" y="401"/>
                    </a:lnTo>
                    <a:lnTo>
                      <a:pt x="696" y="405"/>
                    </a:lnTo>
                    <a:lnTo>
                      <a:pt x="707" y="403"/>
                    </a:lnTo>
                    <a:lnTo>
                      <a:pt x="768" y="339"/>
                    </a:lnTo>
                    <a:lnTo>
                      <a:pt x="802" y="279"/>
                    </a:lnTo>
                    <a:lnTo>
                      <a:pt x="803" y="268"/>
                    </a:lnTo>
                    <a:lnTo>
                      <a:pt x="800" y="259"/>
                    </a:lnTo>
                    <a:lnTo>
                      <a:pt x="792" y="252"/>
                    </a:lnTo>
                    <a:lnTo>
                      <a:pt x="781" y="249"/>
                    </a:lnTo>
                    <a:lnTo>
                      <a:pt x="744" y="249"/>
                    </a:lnTo>
                    <a:lnTo>
                      <a:pt x="694" y="247"/>
                    </a:lnTo>
                    <a:lnTo>
                      <a:pt x="634" y="241"/>
                    </a:lnTo>
                    <a:lnTo>
                      <a:pt x="564" y="231"/>
                    </a:lnTo>
                    <a:lnTo>
                      <a:pt x="486" y="215"/>
                    </a:lnTo>
                    <a:lnTo>
                      <a:pt x="403" y="192"/>
                    </a:lnTo>
                    <a:lnTo>
                      <a:pt x="314" y="161"/>
                    </a:lnTo>
                    <a:lnTo>
                      <a:pt x="223" y="120"/>
                    </a:lnTo>
                    <a:lnTo>
                      <a:pt x="130" y="68"/>
                    </a:lnTo>
                    <a:lnTo>
                      <a:pt x="37" y="4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0061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EFD000E2-4998-44B2-6BAF-585F8C344F1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59360" y="687721"/>
              <a:ext cx="1348740" cy="299720"/>
              <a:chOff x="2255" y="1193"/>
              <a:chExt cx="2124" cy="472"/>
            </a:xfrm>
          </p:grpSpPr>
          <p:sp>
            <p:nvSpPr>
              <p:cNvPr id="7" name="AutoShape 8">
                <a:extLst>
                  <a:ext uri="{FF2B5EF4-FFF2-40B4-BE49-F238E27FC236}">
                    <a16:creationId xmlns:a16="http://schemas.microsoft.com/office/drawing/2014/main" id="{0C414015-026F-41F6-1820-29388ACA41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5" y="1471"/>
                <a:ext cx="475" cy="194"/>
              </a:xfrm>
              <a:custGeom>
                <a:avLst/>
                <a:gdLst>
                  <a:gd name="T0" fmla="+- 0 2255 2255"/>
                  <a:gd name="T1" fmla="*/ T0 w 475"/>
                  <a:gd name="T2" fmla="+- 0 1472 1472"/>
                  <a:gd name="T3" fmla="*/ 1472 h 194"/>
                  <a:gd name="T4" fmla="+- 0 2296 2255"/>
                  <a:gd name="T5" fmla="*/ T4 w 475"/>
                  <a:gd name="T6" fmla="+- 0 1664 1472"/>
                  <a:gd name="T7" fmla="*/ 1664 h 194"/>
                  <a:gd name="T8" fmla="+- 0 2459 2255"/>
                  <a:gd name="T9" fmla="*/ T8 w 475"/>
                  <a:gd name="T10" fmla="+- 0 1579 1472"/>
                  <a:gd name="T11" fmla="*/ 1579 h 194"/>
                  <a:gd name="T12" fmla="+- 0 2446 2255"/>
                  <a:gd name="T13" fmla="*/ T12 w 475"/>
                  <a:gd name="T14" fmla="+- 0 1540 1472"/>
                  <a:gd name="T15" fmla="*/ 1540 h 194"/>
                  <a:gd name="T16" fmla="+- 0 2407 2255"/>
                  <a:gd name="T17" fmla="*/ T16 w 475"/>
                  <a:gd name="T18" fmla="+- 0 1525 1472"/>
                  <a:gd name="T19" fmla="*/ 1525 h 194"/>
                  <a:gd name="T20" fmla="+- 0 2379 2255"/>
                  <a:gd name="T21" fmla="*/ T20 w 475"/>
                  <a:gd name="T22" fmla="+- 0 1533 1472"/>
                  <a:gd name="T23" fmla="*/ 1533 h 194"/>
                  <a:gd name="T24" fmla="+- 0 2363 2255"/>
                  <a:gd name="T25" fmla="*/ T24 w 475"/>
                  <a:gd name="T26" fmla="+- 0 1554 1472"/>
                  <a:gd name="T27" fmla="*/ 1554 h 194"/>
                  <a:gd name="T28" fmla="+- 0 2362 2255"/>
                  <a:gd name="T29" fmla="*/ T28 w 475"/>
                  <a:gd name="T30" fmla="+- 0 1548 1472"/>
                  <a:gd name="T31" fmla="*/ 1548 h 194"/>
                  <a:gd name="T32" fmla="+- 0 2357 2255"/>
                  <a:gd name="T33" fmla="*/ T32 w 475"/>
                  <a:gd name="T34" fmla="+- 0 1525 1472"/>
                  <a:gd name="T35" fmla="*/ 1525 h 194"/>
                  <a:gd name="T36" fmla="+- 0 2326 2255"/>
                  <a:gd name="T37" fmla="*/ T36 w 475"/>
                  <a:gd name="T38" fmla="+- 0 1664 1472"/>
                  <a:gd name="T39" fmla="*/ 1664 h 194"/>
                  <a:gd name="T40" fmla="+- 0 2366 2255"/>
                  <a:gd name="T41" fmla="*/ T40 w 475"/>
                  <a:gd name="T42" fmla="+- 0 1593 1472"/>
                  <a:gd name="T43" fmla="*/ 1593 h 194"/>
                  <a:gd name="T44" fmla="+- 0 2372 2255"/>
                  <a:gd name="T45" fmla="*/ T44 w 475"/>
                  <a:gd name="T46" fmla="+- 0 1570 1472"/>
                  <a:gd name="T47" fmla="*/ 1570 h 194"/>
                  <a:gd name="T48" fmla="+- 0 2395 2255"/>
                  <a:gd name="T49" fmla="*/ T48 w 475"/>
                  <a:gd name="T50" fmla="+- 0 1559 1472"/>
                  <a:gd name="T51" fmla="*/ 1559 h 194"/>
                  <a:gd name="T52" fmla="+- 0 2419 2255"/>
                  <a:gd name="T53" fmla="*/ T52 w 475"/>
                  <a:gd name="T54" fmla="+- 0 1570 1472"/>
                  <a:gd name="T55" fmla="*/ 1570 h 194"/>
                  <a:gd name="T56" fmla="+- 0 2459 2255"/>
                  <a:gd name="T57" fmla="*/ T56 w 475"/>
                  <a:gd name="T58" fmla="+- 0 1664 1472"/>
                  <a:gd name="T59" fmla="*/ 1664 h 194"/>
                  <a:gd name="T60" fmla="+- 0 2591 2255"/>
                  <a:gd name="T61" fmla="*/ T60 w 475"/>
                  <a:gd name="T62" fmla="+- 0 1656 1472"/>
                  <a:gd name="T63" fmla="*/ 1656 h 194"/>
                  <a:gd name="T64" fmla="+- 0 2572 2255"/>
                  <a:gd name="T65" fmla="*/ T64 w 475"/>
                  <a:gd name="T66" fmla="+- 0 1632 1472"/>
                  <a:gd name="T67" fmla="*/ 1632 h 194"/>
                  <a:gd name="T68" fmla="+- 0 2535 2255"/>
                  <a:gd name="T69" fmla="*/ T68 w 475"/>
                  <a:gd name="T70" fmla="+- 0 1624 1472"/>
                  <a:gd name="T71" fmla="*/ 1624 h 194"/>
                  <a:gd name="T72" fmla="+- 0 2583 2255"/>
                  <a:gd name="T73" fmla="*/ T72 w 475"/>
                  <a:gd name="T74" fmla="+- 0 1557 1472"/>
                  <a:gd name="T75" fmla="*/ 1557 h 194"/>
                  <a:gd name="T76" fmla="+- 0 2535 2255"/>
                  <a:gd name="T77" fmla="*/ T76 w 475"/>
                  <a:gd name="T78" fmla="+- 0 1526 1472"/>
                  <a:gd name="T79" fmla="*/ 1526 h 194"/>
                  <a:gd name="T80" fmla="+- 0 2497 2255"/>
                  <a:gd name="T81" fmla="*/ T80 w 475"/>
                  <a:gd name="T82" fmla="+- 0 1488 1472"/>
                  <a:gd name="T83" fmla="*/ 1488 h 194"/>
                  <a:gd name="T84" fmla="+- 0 2474 2255"/>
                  <a:gd name="T85" fmla="*/ T84 w 475"/>
                  <a:gd name="T86" fmla="+- 0 1526 1472"/>
                  <a:gd name="T87" fmla="*/ 1526 h 194"/>
                  <a:gd name="T88" fmla="+- 0 2495 2255"/>
                  <a:gd name="T89" fmla="*/ T88 w 475"/>
                  <a:gd name="T90" fmla="+- 0 1557 1472"/>
                  <a:gd name="T91" fmla="*/ 1557 h 194"/>
                  <a:gd name="T92" fmla="+- 0 2499 2255"/>
                  <a:gd name="T93" fmla="*/ T92 w 475"/>
                  <a:gd name="T94" fmla="+- 0 1633 1472"/>
                  <a:gd name="T95" fmla="*/ 1633 h 194"/>
                  <a:gd name="T96" fmla="+- 0 2526 2255"/>
                  <a:gd name="T97" fmla="*/ T96 w 475"/>
                  <a:gd name="T98" fmla="+- 0 1662 1472"/>
                  <a:gd name="T99" fmla="*/ 1662 h 194"/>
                  <a:gd name="T100" fmla="+- 0 2566 2255"/>
                  <a:gd name="T101" fmla="*/ T100 w 475"/>
                  <a:gd name="T102" fmla="+- 0 1665 1472"/>
                  <a:gd name="T103" fmla="*/ 1665 h 194"/>
                  <a:gd name="T104" fmla="+- 0 2582 2255"/>
                  <a:gd name="T105" fmla="*/ T104 w 475"/>
                  <a:gd name="T106" fmla="+- 0 1661 1472"/>
                  <a:gd name="T107" fmla="*/ 1661 h 194"/>
                  <a:gd name="T108" fmla="+- 0 2730 2255"/>
                  <a:gd name="T109" fmla="*/ T108 w 475"/>
                  <a:gd name="T110" fmla="+- 0 1590 1472"/>
                  <a:gd name="T111" fmla="*/ 1590 h 194"/>
                  <a:gd name="T112" fmla="+- 0 2725 2255"/>
                  <a:gd name="T113" fmla="*/ T112 w 475"/>
                  <a:gd name="T114" fmla="+- 0 1564 1472"/>
                  <a:gd name="T115" fmla="*/ 1564 h 194"/>
                  <a:gd name="T116" fmla="+- 0 2713 2255"/>
                  <a:gd name="T117" fmla="*/ T116 w 475"/>
                  <a:gd name="T118" fmla="+- 0 1543 1472"/>
                  <a:gd name="T119" fmla="*/ 1543 h 194"/>
                  <a:gd name="T120" fmla="+- 0 2693 2255"/>
                  <a:gd name="T121" fmla="*/ T120 w 475"/>
                  <a:gd name="T122" fmla="+- 0 1530 1472"/>
                  <a:gd name="T123" fmla="*/ 1530 h 194"/>
                  <a:gd name="T124" fmla="+- 0 2636 2255"/>
                  <a:gd name="T125" fmla="*/ T124 w 475"/>
                  <a:gd name="T126" fmla="+- 0 1583 1472"/>
                  <a:gd name="T127" fmla="*/ 1583 h 194"/>
                  <a:gd name="T128" fmla="+- 0 2646 2255"/>
                  <a:gd name="T129" fmla="*/ T128 w 475"/>
                  <a:gd name="T130" fmla="+- 0 1562 1472"/>
                  <a:gd name="T131" fmla="*/ 1562 h 194"/>
                  <a:gd name="T132" fmla="+- 0 2666 2255"/>
                  <a:gd name="T133" fmla="*/ T132 w 475"/>
                  <a:gd name="T134" fmla="+- 0 1555 1472"/>
                  <a:gd name="T135" fmla="*/ 1555 h 194"/>
                  <a:gd name="T136" fmla="+- 0 2693 2255"/>
                  <a:gd name="T137" fmla="*/ T136 w 475"/>
                  <a:gd name="T138" fmla="+- 0 1567 1472"/>
                  <a:gd name="T139" fmla="*/ 1567 h 194"/>
                  <a:gd name="T140" fmla="+- 0 2693 2255"/>
                  <a:gd name="T141" fmla="*/ T140 w 475"/>
                  <a:gd name="T142" fmla="+- 0 1530 1472"/>
                  <a:gd name="T143" fmla="*/ 1530 h 194"/>
                  <a:gd name="T144" fmla="+- 0 2638 2255"/>
                  <a:gd name="T145" fmla="*/ T144 w 475"/>
                  <a:gd name="T146" fmla="+- 0 1530 1472"/>
                  <a:gd name="T147" fmla="*/ 1530 h 194"/>
                  <a:gd name="T148" fmla="+- 0 2601 2255"/>
                  <a:gd name="T149" fmla="*/ T148 w 475"/>
                  <a:gd name="T150" fmla="+- 0 1567 1472"/>
                  <a:gd name="T151" fmla="*/ 1567 h 194"/>
                  <a:gd name="T152" fmla="+- 0 2601 2255"/>
                  <a:gd name="T153" fmla="*/ T152 w 475"/>
                  <a:gd name="T154" fmla="+- 0 1623 1472"/>
                  <a:gd name="T155" fmla="*/ 1623 h 194"/>
                  <a:gd name="T156" fmla="+- 0 2639 2255"/>
                  <a:gd name="T157" fmla="*/ T156 w 475"/>
                  <a:gd name="T158" fmla="+- 0 1660 1472"/>
                  <a:gd name="T159" fmla="*/ 1660 h 194"/>
                  <a:gd name="T160" fmla="+- 0 2691 2255"/>
                  <a:gd name="T161" fmla="*/ T160 w 475"/>
                  <a:gd name="T162" fmla="+- 0 1663 1472"/>
                  <a:gd name="T163" fmla="*/ 1663 h 194"/>
                  <a:gd name="T164" fmla="+- 0 2720 2255"/>
                  <a:gd name="T165" fmla="*/ T164 w 475"/>
                  <a:gd name="T166" fmla="+- 0 1650 1472"/>
                  <a:gd name="T167" fmla="*/ 1650 h 194"/>
                  <a:gd name="T168" fmla="+- 0 2724 2255"/>
                  <a:gd name="T169" fmla="*/ T168 w 475"/>
                  <a:gd name="T170" fmla="+- 0 1635 1472"/>
                  <a:gd name="T171" fmla="*/ 1635 h 194"/>
                  <a:gd name="T172" fmla="+- 0 2705 2255"/>
                  <a:gd name="T173" fmla="*/ T172 w 475"/>
                  <a:gd name="T174" fmla="+- 0 1626 1472"/>
                  <a:gd name="T175" fmla="*/ 1626 h 194"/>
                  <a:gd name="T176" fmla="+- 0 2675 2255"/>
                  <a:gd name="T177" fmla="*/ T176 w 475"/>
                  <a:gd name="T178" fmla="+- 0 1635 1472"/>
                  <a:gd name="T179" fmla="*/ 1635 h 194"/>
                  <a:gd name="T180" fmla="+- 0 2648 2255"/>
                  <a:gd name="T181" fmla="*/ T180 w 475"/>
                  <a:gd name="T182" fmla="+- 0 1627 1472"/>
                  <a:gd name="T183" fmla="*/ 1627 h 194"/>
                  <a:gd name="T184" fmla="+- 0 2636 2255"/>
                  <a:gd name="T185" fmla="*/ T184 w 475"/>
                  <a:gd name="T186" fmla="+- 0 1604 1472"/>
                  <a:gd name="T187" fmla="*/ 1604 h 194"/>
                  <a:gd name="T188" fmla="+- 0 2730 2255"/>
                  <a:gd name="T189" fmla="*/ T188 w 475"/>
                  <a:gd name="T190" fmla="+- 0 1598 1472"/>
                  <a:gd name="T191" fmla="*/ 1598 h 19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  <a:cxn ang="0">
                    <a:pos x="T129" y="T131"/>
                  </a:cxn>
                  <a:cxn ang="0">
                    <a:pos x="T133" y="T135"/>
                  </a:cxn>
                  <a:cxn ang="0">
                    <a:pos x="T137" y="T139"/>
                  </a:cxn>
                  <a:cxn ang="0">
                    <a:pos x="T141" y="T143"/>
                  </a:cxn>
                  <a:cxn ang="0">
                    <a:pos x="T145" y="T147"/>
                  </a:cxn>
                  <a:cxn ang="0">
                    <a:pos x="T149" y="T151"/>
                  </a:cxn>
                  <a:cxn ang="0">
                    <a:pos x="T153" y="T155"/>
                  </a:cxn>
                  <a:cxn ang="0">
                    <a:pos x="T157" y="T159"/>
                  </a:cxn>
                  <a:cxn ang="0">
                    <a:pos x="T161" y="T163"/>
                  </a:cxn>
                  <a:cxn ang="0">
                    <a:pos x="T165" y="T167"/>
                  </a:cxn>
                  <a:cxn ang="0">
                    <a:pos x="T169" y="T171"/>
                  </a:cxn>
                  <a:cxn ang="0">
                    <a:pos x="T173" y="T175"/>
                  </a:cxn>
                  <a:cxn ang="0">
                    <a:pos x="T177" y="T179"/>
                  </a:cxn>
                  <a:cxn ang="0">
                    <a:pos x="T181" y="T183"/>
                  </a:cxn>
                  <a:cxn ang="0">
                    <a:pos x="T185" y="T187"/>
                  </a:cxn>
                  <a:cxn ang="0">
                    <a:pos x="T189" y="T191"/>
                  </a:cxn>
                </a:cxnLst>
                <a:rect l="0" t="0" r="r" b="b"/>
                <a:pathLst>
                  <a:path w="475" h="194">
                    <a:moveTo>
                      <a:pt x="41" y="0"/>
                    </a:moveTo>
                    <a:lnTo>
                      <a:pt x="0" y="0"/>
                    </a:lnTo>
                    <a:lnTo>
                      <a:pt x="0" y="192"/>
                    </a:lnTo>
                    <a:lnTo>
                      <a:pt x="41" y="192"/>
                    </a:lnTo>
                    <a:lnTo>
                      <a:pt x="41" y="0"/>
                    </a:lnTo>
                    <a:close/>
                    <a:moveTo>
                      <a:pt x="204" y="107"/>
                    </a:moveTo>
                    <a:lnTo>
                      <a:pt x="200" y="86"/>
                    </a:lnTo>
                    <a:lnTo>
                      <a:pt x="191" y="68"/>
                    </a:lnTo>
                    <a:lnTo>
                      <a:pt x="175" y="57"/>
                    </a:lnTo>
                    <a:lnTo>
                      <a:pt x="152" y="53"/>
                    </a:lnTo>
                    <a:lnTo>
                      <a:pt x="136" y="55"/>
                    </a:lnTo>
                    <a:lnTo>
                      <a:pt x="124" y="61"/>
                    </a:lnTo>
                    <a:lnTo>
                      <a:pt x="114" y="71"/>
                    </a:lnTo>
                    <a:lnTo>
                      <a:pt x="108" y="82"/>
                    </a:lnTo>
                    <a:lnTo>
                      <a:pt x="107" y="82"/>
                    </a:lnTo>
                    <a:lnTo>
                      <a:pt x="107" y="76"/>
                    </a:lnTo>
                    <a:lnTo>
                      <a:pt x="105" y="62"/>
                    </a:lnTo>
                    <a:lnTo>
                      <a:pt x="102" y="53"/>
                    </a:lnTo>
                    <a:lnTo>
                      <a:pt x="71" y="54"/>
                    </a:lnTo>
                    <a:lnTo>
                      <a:pt x="71" y="192"/>
                    </a:lnTo>
                    <a:lnTo>
                      <a:pt x="111" y="192"/>
                    </a:lnTo>
                    <a:lnTo>
                      <a:pt x="111" y="121"/>
                    </a:lnTo>
                    <a:lnTo>
                      <a:pt x="112" y="109"/>
                    </a:lnTo>
                    <a:lnTo>
                      <a:pt x="117" y="98"/>
                    </a:lnTo>
                    <a:lnTo>
                      <a:pt x="126" y="90"/>
                    </a:lnTo>
                    <a:lnTo>
                      <a:pt x="140" y="87"/>
                    </a:lnTo>
                    <a:lnTo>
                      <a:pt x="156" y="87"/>
                    </a:lnTo>
                    <a:lnTo>
                      <a:pt x="164" y="98"/>
                    </a:lnTo>
                    <a:lnTo>
                      <a:pt x="164" y="192"/>
                    </a:lnTo>
                    <a:lnTo>
                      <a:pt x="204" y="192"/>
                    </a:lnTo>
                    <a:lnTo>
                      <a:pt x="204" y="107"/>
                    </a:lnTo>
                    <a:close/>
                    <a:moveTo>
                      <a:pt x="336" y="184"/>
                    </a:moveTo>
                    <a:lnTo>
                      <a:pt x="325" y="152"/>
                    </a:lnTo>
                    <a:lnTo>
                      <a:pt x="317" y="160"/>
                    </a:lnTo>
                    <a:lnTo>
                      <a:pt x="287" y="160"/>
                    </a:lnTo>
                    <a:lnTo>
                      <a:pt x="280" y="152"/>
                    </a:lnTo>
                    <a:lnTo>
                      <a:pt x="280" y="85"/>
                    </a:lnTo>
                    <a:lnTo>
                      <a:pt x="328" y="85"/>
                    </a:lnTo>
                    <a:lnTo>
                      <a:pt x="328" y="54"/>
                    </a:lnTo>
                    <a:lnTo>
                      <a:pt x="280" y="54"/>
                    </a:lnTo>
                    <a:lnTo>
                      <a:pt x="280" y="14"/>
                    </a:lnTo>
                    <a:lnTo>
                      <a:pt x="242" y="16"/>
                    </a:lnTo>
                    <a:lnTo>
                      <a:pt x="242" y="54"/>
                    </a:lnTo>
                    <a:lnTo>
                      <a:pt x="219" y="54"/>
                    </a:lnTo>
                    <a:lnTo>
                      <a:pt x="219" y="85"/>
                    </a:lnTo>
                    <a:lnTo>
                      <a:pt x="240" y="85"/>
                    </a:lnTo>
                    <a:lnTo>
                      <a:pt x="240" y="135"/>
                    </a:lnTo>
                    <a:lnTo>
                      <a:pt x="244" y="161"/>
                    </a:lnTo>
                    <a:lnTo>
                      <a:pt x="254" y="179"/>
                    </a:lnTo>
                    <a:lnTo>
                      <a:pt x="271" y="190"/>
                    </a:lnTo>
                    <a:lnTo>
                      <a:pt x="295" y="193"/>
                    </a:lnTo>
                    <a:lnTo>
                      <a:pt x="311" y="193"/>
                    </a:lnTo>
                    <a:lnTo>
                      <a:pt x="320" y="192"/>
                    </a:lnTo>
                    <a:lnTo>
                      <a:pt x="327" y="189"/>
                    </a:lnTo>
                    <a:lnTo>
                      <a:pt x="336" y="184"/>
                    </a:lnTo>
                    <a:close/>
                    <a:moveTo>
                      <a:pt x="475" y="118"/>
                    </a:moveTo>
                    <a:lnTo>
                      <a:pt x="474" y="111"/>
                    </a:lnTo>
                    <a:lnTo>
                      <a:pt x="470" y="92"/>
                    </a:lnTo>
                    <a:lnTo>
                      <a:pt x="465" y="83"/>
                    </a:lnTo>
                    <a:lnTo>
                      <a:pt x="458" y="71"/>
                    </a:lnTo>
                    <a:lnTo>
                      <a:pt x="438" y="58"/>
                    </a:lnTo>
                    <a:lnTo>
                      <a:pt x="438" y="111"/>
                    </a:lnTo>
                    <a:lnTo>
                      <a:pt x="381" y="111"/>
                    </a:lnTo>
                    <a:lnTo>
                      <a:pt x="385" y="99"/>
                    </a:lnTo>
                    <a:lnTo>
                      <a:pt x="391" y="90"/>
                    </a:lnTo>
                    <a:lnTo>
                      <a:pt x="400" y="85"/>
                    </a:lnTo>
                    <a:lnTo>
                      <a:pt x="411" y="83"/>
                    </a:lnTo>
                    <a:lnTo>
                      <a:pt x="428" y="83"/>
                    </a:lnTo>
                    <a:lnTo>
                      <a:pt x="438" y="95"/>
                    </a:lnTo>
                    <a:lnTo>
                      <a:pt x="438" y="111"/>
                    </a:lnTo>
                    <a:lnTo>
                      <a:pt x="438" y="58"/>
                    </a:lnTo>
                    <a:lnTo>
                      <a:pt x="411" y="53"/>
                    </a:lnTo>
                    <a:lnTo>
                      <a:pt x="383" y="58"/>
                    </a:lnTo>
                    <a:lnTo>
                      <a:pt x="360" y="72"/>
                    </a:lnTo>
                    <a:lnTo>
                      <a:pt x="346" y="95"/>
                    </a:lnTo>
                    <a:lnTo>
                      <a:pt x="341" y="123"/>
                    </a:lnTo>
                    <a:lnTo>
                      <a:pt x="346" y="151"/>
                    </a:lnTo>
                    <a:lnTo>
                      <a:pt x="361" y="174"/>
                    </a:lnTo>
                    <a:lnTo>
                      <a:pt x="384" y="188"/>
                    </a:lnTo>
                    <a:lnTo>
                      <a:pt x="415" y="193"/>
                    </a:lnTo>
                    <a:lnTo>
                      <a:pt x="436" y="191"/>
                    </a:lnTo>
                    <a:lnTo>
                      <a:pt x="452" y="186"/>
                    </a:lnTo>
                    <a:lnTo>
                      <a:pt x="465" y="178"/>
                    </a:lnTo>
                    <a:lnTo>
                      <a:pt x="474" y="169"/>
                    </a:lnTo>
                    <a:lnTo>
                      <a:pt x="469" y="163"/>
                    </a:lnTo>
                    <a:lnTo>
                      <a:pt x="455" y="147"/>
                    </a:lnTo>
                    <a:lnTo>
                      <a:pt x="450" y="154"/>
                    </a:lnTo>
                    <a:lnTo>
                      <a:pt x="439" y="163"/>
                    </a:lnTo>
                    <a:lnTo>
                      <a:pt x="420" y="163"/>
                    </a:lnTo>
                    <a:lnTo>
                      <a:pt x="405" y="161"/>
                    </a:lnTo>
                    <a:lnTo>
                      <a:pt x="393" y="155"/>
                    </a:lnTo>
                    <a:lnTo>
                      <a:pt x="385" y="145"/>
                    </a:lnTo>
                    <a:lnTo>
                      <a:pt x="381" y="132"/>
                    </a:lnTo>
                    <a:lnTo>
                      <a:pt x="473" y="132"/>
                    </a:lnTo>
                    <a:lnTo>
                      <a:pt x="475" y="126"/>
                    </a:lnTo>
                    <a:lnTo>
                      <a:pt x="475" y="118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US"/>
              </a:p>
            </p:txBody>
          </p:sp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ED180785-DE7A-6077-3346-76B1817A0E4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28" y="1193"/>
                <a:ext cx="1651" cy="47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9" name="AutoShape 6">
                <a:extLst>
                  <a:ext uri="{FF2B5EF4-FFF2-40B4-BE49-F238E27FC236}">
                    <a16:creationId xmlns:a16="http://schemas.microsoft.com/office/drawing/2014/main" id="{E1D875EF-3953-9AB9-88F1-0C867B2BF3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1" y="1524"/>
                <a:ext cx="419" cy="141"/>
              </a:xfrm>
              <a:custGeom>
                <a:avLst/>
                <a:gdLst>
                  <a:gd name="T0" fmla="+- 0 2839 2751"/>
                  <a:gd name="T1" fmla="*/ T0 w 419"/>
                  <a:gd name="T2" fmla="+- 0 1526 1525"/>
                  <a:gd name="T3" fmla="*/ 1526 h 141"/>
                  <a:gd name="T4" fmla="+- 0 2825 2751"/>
                  <a:gd name="T5" fmla="*/ T4 w 419"/>
                  <a:gd name="T6" fmla="+- 0 1525 1525"/>
                  <a:gd name="T7" fmla="*/ 1525 h 141"/>
                  <a:gd name="T8" fmla="+- 0 2801 2751"/>
                  <a:gd name="T9" fmla="*/ T8 w 419"/>
                  <a:gd name="T10" fmla="+- 0 1534 1525"/>
                  <a:gd name="T11" fmla="*/ 1534 h 141"/>
                  <a:gd name="T12" fmla="+- 0 2788 2751"/>
                  <a:gd name="T13" fmla="*/ T12 w 419"/>
                  <a:gd name="T14" fmla="+- 0 1555 1525"/>
                  <a:gd name="T15" fmla="*/ 1555 h 141"/>
                  <a:gd name="T16" fmla="+- 0 2787 2751"/>
                  <a:gd name="T17" fmla="*/ T16 w 419"/>
                  <a:gd name="T18" fmla="+- 0 1550 1525"/>
                  <a:gd name="T19" fmla="*/ 1550 h 141"/>
                  <a:gd name="T20" fmla="+- 0 2782 2751"/>
                  <a:gd name="T21" fmla="*/ T20 w 419"/>
                  <a:gd name="T22" fmla="+- 0 1525 1525"/>
                  <a:gd name="T23" fmla="*/ 1525 h 141"/>
                  <a:gd name="T24" fmla="+- 0 2751 2751"/>
                  <a:gd name="T25" fmla="*/ T24 w 419"/>
                  <a:gd name="T26" fmla="+- 0 1664 1525"/>
                  <a:gd name="T27" fmla="*/ 1664 h 141"/>
                  <a:gd name="T28" fmla="+- 0 2791 2751"/>
                  <a:gd name="T29" fmla="*/ T28 w 419"/>
                  <a:gd name="T30" fmla="+- 0 1597 1525"/>
                  <a:gd name="T31" fmla="*/ 1597 h 141"/>
                  <a:gd name="T32" fmla="+- 0 2799 2751"/>
                  <a:gd name="T33" fmla="*/ T32 w 419"/>
                  <a:gd name="T34" fmla="+- 0 1571 1525"/>
                  <a:gd name="T35" fmla="*/ 1571 h 141"/>
                  <a:gd name="T36" fmla="+- 0 2819 2751"/>
                  <a:gd name="T37" fmla="*/ T36 w 419"/>
                  <a:gd name="T38" fmla="+- 0 1562 1525"/>
                  <a:gd name="T39" fmla="*/ 1562 h 141"/>
                  <a:gd name="T40" fmla="+- 0 2830 2751"/>
                  <a:gd name="T41" fmla="*/ T40 w 419"/>
                  <a:gd name="T42" fmla="+- 0 1564 1525"/>
                  <a:gd name="T43" fmla="*/ 1564 h 141"/>
                  <a:gd name="T44" fmla="+- 0 2845 2751"/>
                  <a:gd name="T45" fmla="*/ T44 w 419"/>
                  <a:gd name="T46" fmla="+- 0 1529 1525"/>
                  <a:gd name="T47" fmla="*/ 1529 h 141"/>
                  <a:gd name="T48" fmla="+- 0 2989 2751"/>
                  <a:gd name="T49" fmla="*/ T48 w 419"/>
                  <a:gd name="T50" fmla="+- 0 1558 1525"/>
                  <a:gd name="T51" fmla="*/ 1558 h 141"/>
                  <a:gd name="T52" fmla="+- 0 2963 2751"/>
                  <a:gd name="T53" fmla="*/ T52 w 419"/>
                  <a:gd name="T54" fmla="+- 0 1529 1525"/>
                  <a:gd name="T55" fmla="*/ 1529 h 141"/>
                  <a:gd name="T56" fmla="+- 0 2925 2751"/>
                  <a:gd name="T57" fmla="*/ T56 w 419"/>
                  <a:gd name="T58" fmla="+- 0 1527 1525"/>
                  <a:gd name="T59" fmla="*/ 1527 h 141"/>
                  <a:gd name="T60" fmla="+- 0 2903 2751"/>
                  <a:gd name="T61" fmla="*/ T60 w 419"/>
                  <a:gd name="T62" fmla="+- 0 1543 1525"/>
                  <a:gd name="T63" fmla="*/ 1543 h 141"/>
                  <a:gd name="T64" fmla="+- 0 2895 2751"/>
                  <a:gd name="T65" fmla="*/ T64 w 419"/>
                  <a:gd name="T66" fmla="+- 0 1554 1525"/>
                  <a:gd name="T67" fmla="*/ 1554 h 141"/>
                  <a:gd name="T68" fmla="+- 0 2893 2751"/>
                  <a:gd name="T69" fmla="*/ T68 w 419"/>
                  <a:gd name="T70" fmla="+- 0 1534 1525"/>
                  <a:gd name="T71" fmla="*/ 1534 h 141"/>
                  <a:gd name="T72" fmla="+- 0 2859 2751"/>
                  <a:gd name="T73" fmla="*/ T72 w 419"/>
                  <a:gd name="T74" fmla="+- 0 1526 1525"/>
                  <a:gd name="T75" fmla="*/ 1526 h 141"/>
                  <a:gd name="T76" fmla="+- 0 2899 2751"/>
                  <a:gd name="T77" fmla="*/ T76 w 419"/>
                  <a:gd name="T78" fmla="+- 0 1664 1525"/>
                  <a:gd name="T79" fmla="*/ 1664 h 141"/>
                  <a:gd name="T80" fmla="+- 0 2901 2751"/>
                  <a:gd name="T81" fmla="*/ T80 w 419"/>
                  <a:gd name="T82" fmla="+- 0 1581 1525"/>
                  <a:gd name="T83" fmla="*/ 1581 h 141"/>
                  <a:gd name="T84" fmla="+- 0 2915 2751"/>
                  <a:gd name="T85" fmla="*/ T84 w 419"/>
                  <a:gd name="T86" fmla="+- 0 1562 1525"/>
                  <a:gd name="T87" fmla="*/ 1562 h 141"/>
                  <a:gd name="T88" fmla="+- 0 2944 2751"/>
                  <a:gd name="T89" fmla="*/ T88 w 419"/>
                  <a:gd name="T90" fmla="+- 0 1559 1525"/>
                  <a:gd name="T91" fmla="*/ 1559 h 141"/>
                  <a:gd name="T92" fmla="+- 0 2952 2751"/>
                  <a:gd name="T93" fmla="*/ T92 w 419"/>
                  <a:gd name="T94" fmla="+- 0 1664 1525"/>
                  <a:gd name="T95" fmla="*/ 1664 h 141"/>
                  <a:gd name="T96" fmla="+- 0 2992 2751"/>
                  <a:gd name="T97" fmla="*/ T96 w 419"/>
                  <a:gd name="T98" fmla="+- 0 1579 1525"/>
                  <a:gd name="T99" fmla="*/ 1579 h 141"/>
                  <a:gd name="T100" fmla="+- 0 3168 2751"/>
                  <a:gd name="T101" fmla="*/ T100 w 419"/>
                  <a:gd name="T102" fmla="+- 0 1640 1525"/>
                  <a:gd name="T103" fmla="*/ 1640 h 141"/>
                  <a:gd name="T104" fmla="+- 0 3168 2751"/>
                  <a:gd name="T105" fmla="*/ T104 w 419"/>
                  <a:gd name="T106" fmla="+- 0 1633 1525"/>
                  <a:gd name="T107" fmla="*/ 1633 h 141"/>
                  <a:gd name="T108" fmla="+- 0 3165 2751"/>
                  <a:gd name="T109" fmla="*/ T108 w 419"/>
                  <a:gd name="T110" fmla="+- 0 1633 1525"/>
                  <a:gd name="T111" fmla="*/ 1633 h 141"/>
                  <a:gd name="T112" fmla="+- 0 3156 2751"/>
                  <a:gd name="T113" fmla="*/ T112 w 419"/>
                  <a:gd name="T114" fmla="+- 0 1632 1525"/>
                  <a:gd name="T115" fmla="*/ 1632 h 141"/>
                  <a:gd name="T116" fmla="+- 0 3155 2751"/>
                  <a:gd name="T117" fmla="*/ T116 w 419"/>
                  <a:gd name="T118" fmla="+- 0 1590 1525"/>
                  <a:gd name="T119" fmla="*/ 1590 h 141"/>
                  <a:gd name="T120" fmla="+- 0 3155 2751"/>
                  <a:gd name="T121" fmla="*/ T120 w 419"/>
                  <a:gd name="T122" fmla="+- 0 1552 1525"/>
                  <a:gd name="T123" fmla="*/ 1552 h 141"/>
                  <a:gd name="T124" fmla="+- 0 3124 2751"/>
                  <a:gd name="T125" fmla="*/ T124 w 419"/>
                  <a:gd name="T126" fmla="+- 0 1526 1525"/>
                  <a:gd name="T127" fmla="*/ 1526 h 141"/>
                  <a:gd name="T128" fmla="+- 0 3119 2751"/>
                  <a:gd name="T129" fmla="*/ T128 w 419"/>
                  <a:gd name="T130" fmla="+- 0 1548 1525"/>
                  <a:gd name="T131" fmla="*/ 1548 h 141"/>
                  <a:gd name="T132" fmla="+- 0 3118 2751"/>
                  <a:gd name="T133" fmla="*/ T132 w 419"/>
                  <a:gd name="T134" fmla="+- 0 1552 1525"/>
                  <a:gd name="T135" fmla="*/ 1552 h 141"/>
                  <a:gd name="T136" fmla="+- 0 3116 2751"/>
                  <a:gd name="T137" fmla="*/ T136 w 419"/>
                  <a:gd name="T138" fmla="+- 0 1590 1525"/>
                  <a:gd name="T139" fmla="*/ 1590 h 141"/>
                  <a:gd name="T140" fmla="+- 0 3113 2751"/>
                  <a:gd name="T141" fmla="*/ T140 w 419"/>
                  <a:gd name="T142" fmla="+- 0 1611 1525"/>
                  <a:gd name="T143" fmla="*/ 1611 h 141"/>
                  <a:gd name="T144" fmla="+- 0 3097 2751"/>
                  <a:gd name="T145" fmla="*/ T144 w 419"/>
                  <a:gd name="T146" fmla="+- 0 1629 1525"/>
                  <a:gd name="T147" fmla="*/ 1629 h 141"/>
                  <a:gd name="T148" fmla="+- 0 3071 2751"/>
                  <a:gd name="T149" fmla="*/ T148 w 419"/>
                  <a:gd name="T150" fmla="+- 0 1629 1525"/>
                  <a:gd name="T151" fmla="*/ 1629 h 141"/>
                  <a:gd name="T152" fmla="+- 0 3055 2751"/>
                  <a:gd name="T153" fmla="*/ T152 w 419"/>
                  <a:gd name="T154" fmla="+- 0 1610 1525"/>
                  <a:gd name="T155" fmla="*/ 1610 h 141"/>
                  <a:gd name="T156" fmla="+- 0 3054 2751"/>
                  <a:gd name="T157" fmla="*/ T156 w 419"/>
                  <a:gd name="T158" fmla="+- 0 1580 1525"/>
                  <a:gd name="T159" fmla="*/ 1580 h 141"/>
                  <a:gd name="T160" fmla="+- 0 3070 2751"/>
                  <a:gd name="T161" fmla="*/ T160 w 419"/>
                  <a:gd name="T162" fmla="+- 0 1561 1525"/>
                  <a:gd name="T163" fmla="*/ 1561 h 141"/>
                  <a:gd name="T164" fmla="+- 0 3097 2751"/>
                  <a:gd name="T165" fmla="*/ T164 w 419"/>
                  <a:gd name="T166" fmla="+- 0 1561 1525"/>
                  <a:gd name="T167" fmla="*/ 1561 h 141"/>
                  <a:gd name="T168" fmla="+- 0 3113 2751"/>
                  <a:gd name="T169" fmla="*/ T168 w 419"/>
                  <a:gd name="T170" fmla="+- 0 1578 1525"/>
                  <a:gd name="T171" fmla="*/ 1578 h 141"/>
                  <a:gd name="T172" fmla="+- 0 3116 2751"/>
                  <a:gd name="T173" fmla="*/ T172 w 419"/>
                  <a:gd name="T174" fmla="+- 0 1590 1525"/>
                  <a:gd name="T175" fmla="*/ 1590 h 141"/>
                  <a:gd name="T176" fmla="+- 0 3112 2751"/>
                  <a:gd name="T177" fmla="*/ T176 w 419"/>
                  <a:gd name="T178" fmla="+- 0 1541 1525"/>
                  <a:gd name="T179" fmla="*/ 1541 h 141"/>
                  <a:gd name="T180" fmla="+- 0 3089 2751"/>
                  <a:gd name="T181" fmla="*/ T180 w 419"/>
                  <a:gd name="T182" fmla="+- 0 1527 1525"/>
                  <a:gd name="T183" fmla="*/ 1527 h 141"/>
                  <a:gd name="T184" fmla="+- 0 3048 2751"/>
                  <a:gd name="T185" fmla="*/ T184 w 419"/>
                  <a:gd name="T186" fmla="+- 0 1530 1525"/>
                  <a:gd name="T187" fmla="*/ 1530 h 141"/>
                  <a:gd name="T188" fmla="+- 0 3016 2751"/>
                  <a:gd name="T189" fmla="*/ T188 w 419"/>
                  <a:gd name="T190" fmla="+- 0 1567 1525"/>
                  <a:gd name="T191" fmla="*/ 1567 h 141"/>
                  <a:gd name="T192" fmla="+- 0 3017 2751"/>
                  <a:gd name="T193" fmla="*/ T192 w 419"/>
                  <a:gd name="T194" fmla="+- 0 1625 1525"/>
                  <a:gd name="T195" fmla="*/ 1625 h 141"/>
                  <a:gd name="T196" fmla="+- 0 3050 2751"/>
                  <a:gd name="T197" fmla="*/ T196 w 419"/>
                  <a:gd name="T198" fmla="+- 0 1661 1525"/>
                  <a:gd name="T199" fmla="*/ 1661 h 141"/>
                  <a:gd name="T200" fmla="+- 0 3090 2751"/>
                  <a:gd name="T201" fmla="*/ T200 w 419"/>
                  <a:gd name="T202" fmla="+- 0 1664 1525"/>
                  <a:gd name="T203" fmla="*/ 1664 h 141"/>
                  <a:gd name="T204" fmla="+- 0 3111 2751"/>
                  <a:gd name="T205" fmla="*/ T204 w 419"/>
                  <a:gd name="T206" fmla="+- 0 1650 1525"/>
                  <a:gd name="T207" fmla="*/ 1650 h 141"/>
                  <a:gd name="T208" fmla="+- 0 3118 2751"/>
                  <a:gd name="T209" fmla="*/ T208 w 419"/>
                  <a:gd name="T210" fmla="+- 0 1640 1525"/>
                  <a:gd name="T211" fmla="*/ 1640 h 141"/>
                  <a:gd name="T212" fmla="+- 0 3127 2751"/>
                  <a:gd name="T213" fmla="*/ T212 w 419"/>
                  <a:gd name="T214" fmla="+- 0 1659 1525"/>
                  <a:gd name="T215" fmla="*/ 1659 h 141"/>
                  <a:gd name="T216" fmla="+- 0 3150 2751"/>
                  <a:gd name="T217" fmla="*/ T216 w 419"/>
                  <a:gd name="T218" fmla="+- 0 1665 1525"/>
                  <a:gd name="T219" fmla="*/ 1665 h 141"/>
                  <a:gd name="T220" fmla="+- 0 3170 2751"/>
                  <a:gd name="T221" fmla="*/ T220 w 419"/>
                  <a:gd name="T222" fmla="+- 0 1663 1525"/>
                  <a:gd name="T223" fmla="*/ 1663 h 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  <a:cxn ang="0">
                    <a:pos x="T129" y="T131"/>
                  </a:cxn>
                  <a:cxn ang="0">
                    <a:pos x="T133" y="T135"/>
                  </a:cxn>
                  <a:cxn ang="0">
                    <a:pos x="T137" y="T139"/>
                  </a:cxn>
                  <a:cxn ang="0">
                    <a:pos x="T141" y="T143"/>
                  </a:cxn>
                  <a:cxn ang="0">
                    <a:pos x="T145" y="T147"/>
                  </a:cxn>
                  <a:cxn ang="0">
                    <a:pos x="T149" y="T151"/>
                  </a:cxn>
                  <a:cxn ang="0">
                    <a:pos x="T153" y="T155"/>
                  </a:cxn>
                  <a:cxn ang="0">
                    <a:pos x="T157" y="T159"/>
                  </a:cxn>
                  <a:cxn ang="0">
                    <a:pos x="T161" y="T163"/>
                  </a:cxn>
                  <a:cxn ang="0">
                    <a:pos x="T165" y="T167"/>
                  </a:cxn>
                  <a:cxn ang="0">
                    <a:pos x="T169" y="T171"/>
                  </a:cxn>
                  <a:cxn ang="0">
                    <a:pos x="T173" y="T175"/>
                  </a:cxn>
                  <a:cxn ang="0">
                    <a:pos x="T177" y="T179"/>
                  </a:cxn>
                  <a:cxn ang="0">
                    <a:pos x="T181" y="T183"/>
                  </a:cxn>
                  <a:cxn ang="0">
                    <a:pos x="T185" y="T187"/>
                  </a:cxn>
                  <a:cxn ang="0">
                    <a:pos x="T189" y="T191"/>
                  </a:cxn>
                  <a:cxn ang="0">
                    <a:pos x="T193" y="T195"/>
                  </a:cxn>
                  <a:cxn ang="0">
                    <a:pos x="T197" y="T199"/>
                  </a:cxn>
                  <a:cxn ang="0">
                    <a:pos x="T201" y="T203"/>
                  </a:cxn>
                  <a:cxn ang="0">
                    <a:pos x="T205" y="T207"/>
                  </a:cxn>
                  <a:cxn ang="0">
                    <a:pos x="T209" y="T211"/>
                  </a:cxn>
                  <a:cxn ang="0">
                    <a:pos x="T213" y="T215"/>
                  </a:cxn>
                  <a:cxn ang="0">
                    <a:pos x="T217" y="T219"/>
                  </a:cxn>
                  <a:cxn ang="0">
                    <a:pos x="T221" y="T223"/>
                  </a:cxn>
                </a:cxnLst>
                <a:rect l="0" t="0" r="r" b="b"/>
                <a:pathLst>
                  <a:path w="419" h="141">
                    <a:moveTo>
                      <a:pt x="94" y="4"/>
                    </a:moveTo>
                    <a:lnTo>
                      <a:pt x="88" y="1"/>
                    </a:lnTo>
                    <a:lnTo>
                      <a:pt x="82" y="0"/>
                    </a:lnTo>
                    <a:lnTo>
                      <a:pt x="74" y="0"/>
                    </a:lnTo>
                    <a:lnTo>
                      <a:pt x="60" y="2"/>
                    </a:lnTo>
                    <a:lnTo>
                      <a:pt x="50" y="9"/>
                    </a:lnTo>
                    <a:lnTo>
                      <a:pt x="42" y="18"/>
                    </a:lnTo>
                    <a:lnTo>
                      <a:pt x="37" y="30"/>
                    </a:lnTo>
                    <a:lnTo>
                      <a:pt x="36" y="30"/>
                    </a:lnTo>
                    <a:lnTo>
                      <a:pt x="36" y="25"/>
                    </a:lnTo>
                    <a:lnTo>
                      <a:pt x="34" y="9"/>
                    </a:lnTo>
                    <a:lnTo>
                      <a:pt x="31" y="0"/>
                    </a:lnTo>
                    <a:lnTo>
                      <a:pt x="0" y="1"/>
                    </a:lnTo>
                    <a:lnTo>
                      <a:pt x="0" y="139"/>
                    </a:lnTo>
                    <a:lnTo>
                      <a:pt x="40" y="139"/>
                    </a:lnTo>
                    <a:lnTo>
                      <a:pt x="40" y="72"/>
                    </a:lnTo>
                    <a:lnTo>
                      <a:pt x="42" y="57"/>
                    </a:lnTo>
                    <a:lnTo>
                      <a:pt x="48" y="46"/>
                    </a:lnTo>
                    <a:lnTo>
                      <a:pt x="57" y="39"/>
                    </a:lnTo>
                    <a:lnTo>
                      <a:pt x="68" y="37"/>
                    </a:lnTo>
                    <a:lnTo>
                      <a:pt x="74" y="37"/>
                    </a:lnTo>
                    <a:lnTo>
                      <a:pt x="79" y="39"/>
                    </a:lnTo>
                    <a:lnTo>
                      <a:pt x="84" y="42"/>
                    </a:lnTo>
                    <a:lnTo>
                      <a:pt x="94" y="4"/>
                    </a:lnTo>
                    <a:close/>
                    <a:moveTo>
                      <a:pt x="241" y="54"/>
                    </a:moveTo>
                    <a:lnTo>
                      <a:pt x="238" y="33"/>
                    </a:lnTo>
                    <a:lnTo>
                      <a:pt x="229" y="15"/>
                    </a:lnTo>
                    <a:lnTo>
                      <a:pt x="212" y="4"/>
                    </a:lnTo>
                    <a:lnTo>
                      <a:pt x="190" y="0"/>
                    </a:lnTo>
                    <a:lnTo>
                      <a:pt x="174" y="2"/>
                    </a:lnTo>
                    <a:lnTo>
                      <a:pt x="161" y="8"/>
                    </a:lnTo>
                    <a:lnTo>
                      <a:pt x="152" y="18"/>
                    </a:lnTo>
                    <a:lnTo>
                      <a:pt x="146" y="29"/>
                    </a:lnTo>
                    <a:lnTo>
                      <a:pt x="144" y="29"/>
                    </a:lnTo>
                    <a:lnTo>
                      <a:pt x="144" y="23"/>
                    </a:lnTo>
                    <a:lnTo>
                      <a:pt x="142" y="9"/>
                    </a:lnTo>
                    <a:lnTo>
                      <a:pt x="140" y="0"/>
                    </a:lnTo>
                    <a:lnTo>
                      <a:pt x="108" y="1"/>
                    </a:lnTo>
                    <a:lnTo>
                      <a:pt x="108" y="139"/>
                    </a:lnTo>
                    <a:lnTo>
                      <a:pt x="148" y="139"/>
                    </a:lnTo>
                    <a:lnTo>
                      <a:pt x="148" y="68"/>
                    </a:lnTo>
                    <a:lnTo>
                      <a:pt x="150" y="56"/>
                    </a:lnTo>
                    <a:lnTo>
                      <a:pt x="155" y="45"/>
                    </a:lnTo>
                    <a:lnTo>
                      <a:pt x="164" y="37"/>
                    </a:lnTo>
                    <a:lnTo>
                      <a:pt x="177" y="34"/>
                    </a:lnTo>
                    <a:lnTo>
                      <a:pt x="193" y="34"/>
                    </a:lnTo>
                    <a:lnTo>
                      <a:pt x="201" y="45"/>
                    </a:lnTo>
                    <a:lnTo>
                      <a:pt x="201" y="139"/>
                    </a:lnTo>
                    <a:lnTo>
                      <a:pt x="241" y="139"/>
                    </a:lnTo>
                    <a:lnTo>
                      <a:pt x="241" y="54"/>
                    </a:lnTo>
                    <a:close/>
                    <a:moveTo>
                      <a:pt x="419" y="138"/>
                    </a:moveTo>
                    <a:lnTo>
                      <a:pt x="417" y="115"/>
                    </a:lnTo>
                    <a:lnTo>
                      <a:pt x="417" y="108"/>
                    </a:lnTo>
                    <a:lnTo>
                      <a:pt x="416" y="108"/>
                    </a:lnTo>
                    <a:lnTo>
                      <a:pt x="414" y="108"/>
                    </a:lnTo>
                    <a:lnTo>
                      <a:pt x="407" y="108"/>
                    </a:lnTo>
                    <a:lnTo>
                      <a:pt x="405" y="107"/>
                    </a:lnTo>
                    <a:lnTo>
                      <a:pt x="404" y="106"/>
                    </a:lnTo>
                    <a:lnTo>
                      <a:pt x="404" y="65"/>
                    </a:lnTo>
                    <a:lnTo>
                      <a:pt x="404" y="33"/>
                    </a:lnTo>
                    <a:lnTo>
                      <a:pt x="404" y="27"/>
                    </a:lnTo>
                    <a:lnTo>
                      <a:pt x="404" y="1"/>
                    </a:lnTo>
                    <a:lnTo>
                      <a:pt x="373" y="1"/>
                    </a:lnTo>
                    <a:lnTo>
                      <a:pt x="370" y="10"/>
                    </a:lnTo>
                    <a:lnTo>
                      <a:pt x="368" y="23"/>
                    </a:lnTo>
                    <a:lnTo>
                      <a:pt x="368" y="27"/>
                    </a:lnTo>
                    <a:lnTo>
                      <a:pt x="367" y="27"/>
                    </a:lnTo>
                    <a:lnTo>
                      <a:pt x="365" y="23"/>
                    </a:lnTo>
                    <a:lnTo>
                      <a:pt x="365" y="65"/>
                    </a:lnTo>
                    <a:lnTo>
                      <a:pt x="364" y="74"/>
                    </a:lnTo>
                    <a:lnTo>
                      <a:pt x="362" y="86"/>
                    </a:lnTo>
                    <a:lnTo>
                      <a:pt x="356" y="96"/>
                    </a:lnTo>
                    <a:lnTo>
                      <a:pt x="346" y="104"/>
                    </a:lnTo>
                    <a:lnTo>
                      <a:pt x="333" y="107"/>
                    </a:lnTo>
                    <a:lnTo>
                      <a:pt x="320" y="104"/>
                    </a:lnTo>
                    <a:lnTo>
                      <a:pt x="310" y="97"/>
                    </a:lnTo>
                    <a:lnTo>
                      <a:pt x="304" y="85"/>
                    </a:lnTo>
                    <a:lnTo>
                      <a:pt x="301" y="70"/>
                    </a:lnTo>
                    <a:lnTo>
                      <a:pt x="303" y="55"/>
                    </a:lnTo>
                    <a:lnTo>
                      <a:pt x="310" y="43"/>
                    </a:lnTo>
                    <a:lnTo>
                      <a:pt x="319" y="36"/>
                    </a:lnTo>
                    <a:lnTo>
                      <a:pt x="332" y="33"/>
                    </a:lnTo>
                    <a:lnTo>
                      <a:pt x="346" y="36"/>
                    </a:lnTo>
                    <a:lnTo>
                      <a:pt x="356" y="43"/>
                    </a:lnTo>
                    <a:lnTo>
                      <a:pt x="362" y="53"/>
                    </a:lnTo>
                    <a:lnTo>
                      <a:pt x="364" y="65"/>
                    </a:lnTo>
                    <a:lnTo>
                      <a:pt x="365" y="65"/>
                    </a:lnTo>
                    <a:lnTo>
                      <a:pt x="365" y="23"/>
                    </a:lnTo>
                    <a:lnTo>
                      <a:pt x="361" y="16"/>
                    </a:lnTo>
                    <a:lnTo>
                      <a:pt x="351" y="7"/>
                    </a:lnTo>
                    <a:lnTo>
                      <a:pt x="338" y="2"/>
                    </a:lnTo>
                    <a:lnTo>
                      <a:pt x="322" y="0"/>
                    </a:lnTo>
                    <a:lnTo>
                      <a:pt x="297" y="5"/>
                    </a:lnTo>
                    <a:lnTo>
                      <a:pt x="277" y="19"/>
                    </a:lnTo>
                    <a:lnTo>
                      <a:pt x="265" y="42"/>
                    </a:lnTo>
                    <a:lnTo>
                      <a:pt x="261" y="70"/>
                    </a:lnTo>
                    <a:lnTo>
                      <a:pt x="266" y="100"/>
                    </a:lnTo>
                    <a:lnTo>
                      <a:pt x="279" y="122"/>
                    </a:lnTo>
                    <a:lnTo>
                      <a:pt x="299" y="136"/>
                    </a:lnTo>
                    <a:lnTo>
                      <a:pt x="323" y="140"/>
                    </a:lnTo>
                    <a:lnTo>
                      <a:pt x="339" y="139"/>
                    </a:lnTo>
                    <a:lnTo>
                      <a:pt x="351" y="133"/>
                    </a:lnTo>
                    <a:lnTo>
                      <a:pt x="360" y="125"/>
                    </a:lnTo>
                    <a:lnTo>
                      <a:pt x="367" y="115"/>
                    </a:lnTo>
                    <a:lnTo>
                      <a:pt x="370" y="126"/>
                    </a:lnTo>
                    <a:lnTo>
                      <a:pt x="376" y="134"/>
                    </a:lnTo>
                    <a:lnTo>
                      <a:pt x="386" y="139"/>
                    </a:lnTo>
                    <a:lnTo>
                      <a:pt x="399" y="140"/>
                    </a:lnTo>
                    <a:lnTo>
                      <a:pt x="410" y="140"/>
                    </a:lnTo>
                    <a:lnTo>
                      <a:pt x="419" y="138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US"/>
              </a:p>
            </p:txBody>
          </p:sp>
        </p:grpSp>
        <p:pic>
          <p:nvPicPr>
            <p:cNvPr id="6" name="image5.png">
              <a:extLst>
                <a:ext uri="{FF2B5EF4-FFF2-40B4-BE49-F238E27FC236}">
                  <a16:creationId xmlns:a16="http://schemas.microsoft.com/office/drawing/2014/main" id="{D28D783F-ED2E-9C2B-79FA-9A35EA40C35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55550" y="1088406"/>
              <a:ext cx="796290" cy="102235"/>
            </a:xfrm>
            <a:prstGeom prst="rect">
              <a:avLst/>
            </a:prstGeom>
          </p:spPr>
        </p:pic>
      </p:grpSp>
      <p:pic>
        <p:nvPicPr>
          <p:cNvPr id="1027" name="WordPictureWatermark3">
            <a:extLst>
              <a:ext uri="{FF2B5EF4-FFF2-40B4-BE49-F238E27FC236}">
                <a16:creationId xmlns:a16="http://schemas.microsoft.com/office/drawing/2014/main" id="{0B078093-8470-41A9-1B69-A5AC314467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lum bright="70000" contrast="-70000"/>
            <a:alphaModFix amt="2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9413" y="4969976"/>
            <a:ext cx="2163446" cy="92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28142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971E0B-98B2-F480-D89A-2225AAF89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10</a:t>
            </a:fld>
            <a:endParaRPr lang="en-US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3B0BBCD4-7E9E-2B7A-BFE0-8BC6D79E78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3" t="-4800" r="-1935" b="4800"/>
          <a:stretch/>
        </p:blipFill>
        <p:spPr bwMode="auto">
          <a:xfrm>
            <a:off x="6437450" y="196900"/>
            <a:ext cx="585216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2">
            <a:extLst>
              <a:ext uri="{FF2B5EF4-FFF2-40B4-BE49-F238E27FC236}">
                <a16:creationId xmlns:a16="http://schemas.microsoft.com/office/drawing/2014/main" id="{6C1635DD-CBB4-BB5E-3D54-DBC4B2DD27B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863" y="6507212"/>
            <a:ext cx="2628900" cy="153888"/>
          </a:xfrm>
        </p:spPr>
        <p:txBody>
          <a:bodyPr/>
          <a:lstStyle/>
          <a:p>
            <a:r>
              <a:rPr lang="en-US" dirty="0"/>
              <a:t>31 octombrie 2024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670B352-2B1E-DF21-CDAB-9820B2D63C40}"/>
              </a:ext>
            </a:extLst>
          </p:cNvPr>
          <p:cNvSpPr txBox="1"/>
          <p:nvPr/>
        </p:nvSpPr>
        <p:spPr>
          <a:xfrm>
            <a:off x="438149" y="893019"/>
            <a:ext cx="11402398" cy="5293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pt-BR" sz="2800" dirty="0">
                <a:solidFill>
                  <a:srgbClr val="FFFFFF"/>
                </a:solidFill>
              </a:rPr>
              <a:t>Securitatea cibernetică a sistemelor financiare conduse cu ajutorul IA</a:t>
            </a:r>
          </a:p>
          <a:p>
            <a:pPr marL="4572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endParaRPr lang="ro-RO" sz="2800" dirty="0">
              <a:solidFill>
                <a:srgbClr val="FFFFFF"/>
              </a:solidFill>
            </a:endParaRPr>
          </a:p>
          <a:p>
            <a:pPr marL="4572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it-IT" sz="2800" dirty="0">
                <a:solidFill>
                  <a:srgbClr val="FFFFFF"/>
                </a:solidFill>
              </a:rPr>
              <a:t>Sistemele AI sunt vulnerabile </a:t>
            </a:r>
            <a:r>
              <a:rPr lang="ro-RO" sz="2800" dirty="0">
                <a:solidFill>
                  <a:srgbClr val="FFFFFF"/>
                </a:solidFill>
              </a:rPr>
              <a:t>în fața unor </a:t>
            </a:r>
            <a:r>
              <a:rPr lang="it-IT" sz="2800" dirty="0">
                <a:solidFill>
                  <a:srgbClr val="FFFFFF"/>
                </a:solidFill>
              </a:rPr>
              <a:t>noi amenințări cibernetice, necesitând </a:t>
            </a:r>
            <a:r>
              <a:rPr lang="ro-RO" sz="2800" dirty="0">
                <a:solidFill>
                  <a:srgbClr val="FFFFFF"/>
                </a:solidFill>
              </a:rPr>
              <a:t>metode </a:t>
            </a:r>
            <a:r>
              <a:rPr lang="it-IT" sz="2800" dirty="0">
                <a:solidFill>
                  <a:srgbClr val="FFFFFF"/>
                </a:solidFill>
              </a:rPr>
              <a:t>robust</a:t>
            </a:r>
            <a:r>
              <a:rPr lang="ro-RO" sz="2800" dirty="0">
                <a:solidFill>
                  <a:srgbClr val="FFFFFF"/>
                </a:solidFill>
              </a:rPr>
              <a:t>e de </a:t>
            </a:r>
            <a:r>
              <a:rPr lang="it-IT" sz="2800" dirty="0">
                <a:solidFill>
                  <a:srgbClr val="FFFFFF"/>
                </a:solidFill>
              </a:rPr>
              <a:t>apărare.</a:t>
            </a:r>
            <a:endParaRPr lang="ro-RO" sz="2800" dirty="0">
              <a:solidFill>
                <a:srgbClr val="FFFFFF"/>
              </a:solidFill>
            </a:endParaRPr>
          </a:p>
          <a:p>
            <a:pPr marL="4572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endParaRPr lang="ro-RO" sz="2800" dirty="0">
              <a:solidFill>
                <a:srgbClr val="FFFFFF"/>
              </a:solidFill>
            </a:endParaRPr>
          </a:p>
          <a:p>
            <a:pPr marL="502920" indent="-4572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rgbClr val="FFFFFF"/>
                </a:solidFill>
              </a:rPr>
              <a:t>Abordarea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provocărilor</a:t>
            </a:r>
            <a:r>
              <a:rPr lang="en-US" sz="2800" dirty="0">
                <a:solidFill>
                  <a:srgbClr val="FFFFFF"/>
                </a:solidFill>
              </a:rPr>
              <a:t> de </a:t>
            </a:r>
            <a:r>
              <a:rPr lang="en-US" sz="2800" dirty="0" err="1">
                <a:solidFill>
                  <a:srgbClr val="FFFFFF"/>
                </a:solidFill>
              </a:rPr>
              <a:t>securitate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cibernetică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specifice</a:t>
            </a:r>
            <a:r>
              <a:rPr lang="en-US" sz="2800" dirty="0">
                <a:solidFill>
                  <a:srgbClr val="FFFFFF"/>
                </a:solidFill>
              </a:rPr>
              <a:t> AI, </a:t>
            </a:r>
            <a:r>
              <a:rPr lang="en-US" sz="2800" dirty="0" err="1">
                <a:solidFill>
                  <a:srgbClr val="FFFFFF"/>
                </a:solidFill>
              </a:rPr>
              <a:t>inclusiv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atacurile</a:t>
            </a:r>
            <a:r>
              <a:rPr lang="en-US" sz="2800" dirty="0">
                <a:solidFill>
                  <a:srgbClr val="FFFFFF"/>
                </a:solidFill>
              </a:rPr>
              <a:t> adverse </a:t>
            </a:r>
            <a:r>
              <a:rPr lang="en-US" sz="2800" dirty="0" err="1">
                <a:solidFill>
                  <a:srgbClr val="FFFFFF"/>
                </a:solidFill>
              </a:rPr>
              <a:t>și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otrăvirea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datelor</a:t>
            </a:r>
            <a:r>
              <a:rPr lang="en-US" sz="2800" dirty="0">
                <a:solidFill>
                  <a:srgbClr val="FFFFFF"/>
                </a:solidFill>
              </a:rPr>
              <a:t>.</a:t>
            </a:r>
          </a:p>
          <a:p>
            <a:pPr marL="502920" indent="-4572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rgbClr val="FFFFFF"/>
                </a:solidFill>
              </a:rPr>
              <a:t>Integrarea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inteligenței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artificiale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în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practicile</a:t>
            </a:r>
            <a:r>
              <a:rPr lang="en-US" sz="2800" dirty="0">
                <a:solidFill>
                  <a:srgbClr val="FFFFFF"/>
                </a:solidFill>
              </a:rPr>
              <a:t> de </a:t>
            </a:r>
            <a:r>
              <a:rPr lang="en-US" sz="2800" dirty="0" err="1">
                <a:solidFill>
                  <a:srgbClr val="FFFFFF"/>
                </a:solidFill>
              </a:rPr>
              <a:t>securitate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cibernetică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pentru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detectarea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în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timp</a:t>
            </a:r>
            <a:r>
              <a:rPr lang="en-US" sz="2800" dirty="0">
                <a:solidFill>
                  <a:srgbClr val="FFFFFF"/>
                </a:solidFill>
              </a:rPr>
              <a:t> real a </a:t>
            </a:r>
            <a:r>
              <a:rPr lang="en-US" sz="2800" dirty="0" err="1">
                <a:solidFill>
                  <a:srgbClr val="FFFFFF"/>
                </a:solidFill>
              </a:rPr>
              <a:t>amenințărilor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în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rețelele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financiare</a:t>
            </a:r>
            <a:r>
              <a:rPr lang="en-US" sz="2800" dirty="0">
                <a:solidFill>
                  <a:srgbClr val="FFFFFF"/>
                </a:solidFill>
              </a:rPr>
              <a:t>.</a:t>
            </a:r>
          </a:p>
          <a:p>
            <a:pPr marL="502920" indent="-4572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rgbClr val="FFFFFF"/>
                </a:solidFill>
              </a:rPr>
              <a:t>Colaborare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între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băncile</a:t>
            </a:r>
            <a:r>
              <a:rPr lang="en-US" sz="2800" dirty="0">
                <a:solidFill>
                  <a:srgbClr val="FFFFFF"/>
                </a:solidFill>
              </a:rPr>
              <a:t> centrale </a:t>
            </a:r>
            <a:r>
              <a:rPr lang="en-US" sz="2800" dirty="0" err="1">
                <a:solidFill>
                  <a:srgbClr val="FFFFFF"/>
                </a:solidFill>
              </a:rPr>
              <a:t>și</a:t>
            </a:r>
            <a:r>
              <a:rPr lang="en-US" sz="2800" dirty="0">
                <a:solidFill>
                  <a:srgbClr val="FFFFFF"/>
                </a:solidFill>
              </a:rPr>
              <a:t> private pe cadre de </a:t>
            </a:r>
            <a:r>
              <a:rPr lang="en-US" sz="2800" dirty="0" err="1">
                <a:solidFill>
                  <a:srgbClr val="FFFFFF"/>
                </a:solidFill>
              </a:rPr>
              <a:t>securitate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cibernetică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partajate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pentru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sistemele</a:t>
            </a:r>
            <a:r>
              <a:rPr lang="en-US" sz="2800" dirty="0">
                <a:solidFill>
                  <a:srgbClr val="FFFFFF"/>
                </a:solidFill>
              </a:rPr>
              <a:t> AI.</a:t>
            </a:r>
            <a:endParaRPr lang="ro-RO" sz="2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9912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Data Points Digital background">
            <a:extLst>
              <a:ext uri="{FF2B5EF4-FFF2-40B4-BE49-F238E27FC236}">
                <a16:creationId xmlns:a16="http://schemas.microsoft.com/office/drawing/2014/main" id="{5FED7C55-F545-49A1-90FD-D853A25AB45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40F1DF5B-353A-4270-8C10-6A15094411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0862" y="2526322"/>
            <a:ext cx="8799325" cy="1715674"/>
          </a:xfrm>
        </p:spPr>
        <p:txBody>
          <a:bodyPr vert="horz" wrap="square" lIns="0" tIns="0" rIns="0" bIns="0" rtlCol="0" anchor="b" anchorCtr="0">
            <a:normAutofit fontScale="90000"/>
          </a:bodyPr>
          <a:lstStyle/>
          <a:p>
            <a:pPr marL="4572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ro-RO" sz="6600" dirty="0">
                <a:solidFill>
                  <a:srgbClr val="FFFFFF"/>
                </a:solidFill>
              </a:rPr>
              <a:t>Inițiative cheie</a:t>
            </a:r>
            <a:br>
              <a:rPr lang="ro-RO" sz="6600" dirty="0">
                <a:solidFill>
                  <a:srgbClr val="FFFFFF"/>
                </a:solidFill>
              </a:rPr>
            </a:br>
            <a:r>
              <a:rPr lang="ro-RO" sz="6600" dirty="0">
                <a:solidFill>
                  <a:srgbClr val="FFFFFF"/>
                </a:solidFill>
              </a:rPr>
              <a:t>2024-2025</a:t>
            </a:r>
            <a:endParaRPr lang="en-US" sz="6000" dirty="0">
              <a:solidFill>
                <a:srgbClr val="FFFFFF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E7D98D-6710-41D2-B258-E1A1059D2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11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DA9C723-6ECD-8397-318F-D91F31FEF0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3" t="-4800" r="-1935" b="4800"/>
          <a:stretch/>
        </p:blipFill>
        <p:spPr bwMode="auto">
          <a:xfrm>
            <a:off x="6437450" y="196900"/>
            <a:ext cx="585216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2">
            <a:extLst>
              <a:ext uri="{FF2B5EF4-FFF2-40B4-BE49-F238E27FC236}">
                <a16:creationId xmlns:a16="http://schemas.microsoft.com/office/drawing/2014/main" id="{F0A9526A-80C4-3DCA-6B25-4E4B206C65C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863" y="6507212"/>
            <a:ext cx="2628900" cy="153888"/>
          </a:xfrm>
        </p:spPr>
        <p:txBody>
          <a:bodyPr/>
          <a:lstStyle/>
          <a:p>
            <a:r>
              <a:rPr lang="en-US" dirty="0"/>
              <a:t>31 octombrie 2024</a:t>
            </a:r>
          </a:p>
        </p:txBody>
      </p:sp>
    </p:spTree>
    <p:extLst>
      <p:ext uri="{BB962C8B-B14F-4D97-AF65-F5344CB8AC3E}">
        <p14:creationId xmlns:p14="http://schemas.microsoft.com/office/powerpoint/2010/main" val="22280489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971E0B-98B2-F480-D89A-2225AAF89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12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E8EC9E8-5B5F-292D-445A-4BCFA017F682}"/>
              </a:ext>
            </a:extLst>
          </p:cNvPr>
          <p:cNvSpPr txBox="1">
            <a:spLocks/>
          </p:cNvSpPr>
          <p:nvPr/>
        </p:nvSpPr>
        <p:spPr>
          <a:xfrm>
            <a:off x="429663" y="482650"/>
            <a:ext cx="11560173" cy="581551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dirty="0">
                <a:solidFill>
                  <a:srgbClr val="FFFFFF"/>
                </a:solidFill>
              </a:rPr>
              <a:t>1. Dezvoltarea cadrelor de reglementare specifice IA</a:t>
            </a:r>
          </a:p>
          <a:p>
            <a:r>
              <a:rPr lang="it-IT" dirty="0">
                <a:solidFill>
                  <a:srgbClr val="FFFFFF"/>
                </a:solidFill>
              </a:rPr>
              <a:t>Inițiativă: </a:t>
            </a:r>
            <a:r>
              <a:rPr lang="ro-RO" dirty="0">
                <a:solidFill>
                  <a:srgbClr val="FFFFFF"/>
                </a:solidFill>
              </a:rPr>
              <a:t>Definirea unor ghiduri</a:t>
            </a:r>
            <a:r>
              <a:rPr lang="it-IT" dirty="0">
                <a:solidFill>
                  <a:srgbClr val="FFFFFF"/>
                </a:solidFill>
              </a:rPr>
              <a:t> privind IA, în special</a:t>
            </a:r>
            <a:r>
              <a:rPr lang="ro-RO" dirty="0">
                <a:solidFill>
                  <a:srgbClr val="FFFFFF"/>
                </a:solidFill>
              </a:rPr>
              <a:t> bazate pe</a:t>
            </a:r>
            <a:r>
              <a:rPr lang="it-IT" dirty="0">
                <a:solidFill>
                  <a:srgbClr val="FFFFFF"/>
                </a:solidFill>
              </a:rPr>
              <a:t> AI</a:t>
            </a:r>
            <a:r>
              <a:rPr lang="ro-RO" dirty="0">
                <a:solidFill>
                  <a:srgbClr val="FFFFFF"/>
                </a:solidFill>
              </a:rPr>
              <a:t> Act (UE)</a:t>
            </a:r>
            <a:r>
              <a:rPr lang="it-IT" dirty="0">
                <a:solidFill>
                  <a:srgbClr val="FFFFFF"/>
                </a:solidFill>
              </a:rPr>
              <a:t>.</a:t>
            </a:r>
          </a:p>
          <a:p>
            <a:r>
              <a:rPr lang="it-IT" dirty="0">
                <a:solidFill>
                  <a:srgbClr val="FFFFFF"/>
                </a:solidFill>
              </a:rPr>
              <a:t>Focus: Crearea de reguli </a:t>
            </a:r>
            <a:r>
              <a:rPr lang="ro-RO" dirty="0">
                <a:solidFill>
                  <a:srgbClr val="FFFFFF"/>
                </a:solidFill>
              </a:rPr>
              <a:t>de</a:t>
            </a:r>
            <a:r>
              <a:rPr lang="it-IT" dirty="0">
                <a:solidFill>
                  <a:srgbClr val="FFFFFF"/>
                </a:solidFill>
              </a:rPr>
              <a:t> aplica</a:t>
            </a:r>
            <a:r>
              <a:rPr lang="ro-RO" dirty="0">
                <a:solidFill>
                  <a:srgbClr val="FFFFFF"/>
                </a:solidFill>
              </a:rPr>
              <a:t>re</a:t>
            </a:r>
            <a:r>
              <a:rPr lang="it-IT" dirty="0">
                <a:solidFill>
                  <a:srgbClr val="FFFFFF"/>
                </a:solidFill>
              </a:rPr>
              <a:t> </a:t>
            </a:r>
            <a:r>
              <a:rPr lang="ro-RO" dirty="0">
                <a:solidFill>
                  <a:srgbClr val="FFFFFF"/>
                </a:solidFill>
              </a:rPr>
              <a:t>IA</a:t>
            </a:r>
            <a:r>
              <a:rPr lang="it-IT" dirty="0">
                <a:solidFill>
                  <a:srgbClr val="FFFFFF"/>
                </a:solidFill>
              </a:rPr>
              <a:t> în domeniul bancar pentru a asigura utilizarea etică, transparența și conformitatea cu reglementările financiare.</a:t>
            </a:r>
          </a:p>
          <a:p>
            <a:pPr marL="0" indent="0">
              <a:buNone/>
            </a:pPr>
            <a:r>
              <a:rPr lang="it-IT" dirty="0">
                <a:solidFill>
                  <a:srgbClr val="FFFFFF"/>
                </a:solidFill>
              </a:rPr>
              <a:t>2. Evaluarea riscurilor </a:t>
            </a:r>
            <a:r>
              <a:rPr lang="ro-RO" dirty="0">
                <a:solidFill>
                  <a:srgbClr val="FFFFFF"/>
                </a:solidFill>
              </a:rPr>
              <a:t>IA</a:t>
            </a:r>
            <a:r>
              <a:rPr lang="it-IT" dirty="0">
                <a:solidFill>
                  <a:srgbClr val="FFFFFF"/>
                </a:solidFill>
              </a:rPr>
              <a:t> și test</a:t>
            </a:r>
            <a:r>
              <a:rPr lang="ro-RO" dirty="0">
                <a:solidFill>
                  <a:srgbClr val="FFFFFF"/>
                </a:solidFill>
              </a:rPr>
              <a:t>ele de</a:t>
            </a:r>
            <a:r>
              <a:rPr lang="it-IT" dirty="0">
                <a:solidFill>
                  <a:srgbClr val="FFFFFF"/>
                </a:solidFill>
              </a:rPr>
              <a:t> stres</a:t>
            </a:r>
            <a:r>
              <a:rPr lang="ro-RO" dirty="0">
                <a:solidFill>
                  <a:srgbClr val="FFFFFF"/>
                </a:solidFill>
              </a:rPr>
              <a:t>s</a:t>
            </a:r>
            <a:endParaRPr lang="it-IT" dirty="0">
              <a:solidFill>
                <a:srgbClr val="FFFFFF"/>
              </a:solidFill>
            </a:endParaRPr>
          </a:p>
          <a:p>
            <a:r>
              <a:rPr lang="it-IT" dirty="0">
                <a:solidFill>
                  <a:srgbClr val="FFFFFF"/>
                </a:solidFill>
              </a:rPr>
              <a:t>Inițiativă: Integrarea </a:t>
            </a:r>
            <a:r>
              <a:rPr lang="ro-RO" dirty="0">
                <a:solidFill>
                  <a:srgbClr val="FFFFFF"/>
                </a:solidFill>
              </a:rPr>
              <a:t>IA </a:t>
            </a:r>
            <a:r>
              <a:rPr lang="it-IT" dirty="0">
                <a:solidFill>
                  <a:srgbClr val="FFFFFF"/>
                </a:solidFill>
              </a:rPr>
              <a:t>în evaluările </a:t>
            </a:r>
            <a:r>
              <a:rPr lang="ro-RO" dirty="0">
                <a:solidFill>
                  <a:srgbClr val="FFFFFF"/>
                </a:solidFill>
              </a:rPr>
              <a:t>de </a:t>
            </a:r>
            <a:r>
              <a:rPr lang="it-IT" dirty="0">
                <a:solidFill>
                  <a:srgbClr val="FFFFFF"/>
                </a:solidFill>
              </a:rPr>
              <a:t>riscuri sistemice și în testele de stres financiar</a:t>
            </a:r>
            <a:r>
              <a:rPr lang="ro-RO" dirty="0">
                <a:solidFill>
                  <a:srgbClr val="FFFFFF"/>
                </a:solidFill>
              </a:rPr>
              <a:t>, acolo unde e cazul</a:t>
            </a:r>
            <a:r>
              <a:rPr lang="it-IT" dirty="0">
                <a:solidFill>
                  <a:srgbClr val="FFFFFF"/>
                </a:solidFill>
              </a:rPr>
              <a:t>.</a:t>
            </a:r>
          </a:p>
          <a:p>
            <a:r>
              <a:rPr lang="it-IT" dirty="0">
                <a:solidFill>
                  <a:srgbClr val="FFFFFF"/>
                </a:solidFill>
              </a:rPr>
              <a:t>Focus: </a:t>
            </a:r>
            <a:r>
              <a:rPr lang="ro-RO" dirty="0">
                <a:solidFill>
                  <a:srgbClr val="FFFFFF"/>
                </a:solidFill>
              </a:rPr>
              <a:t>Încurajarea evaluării specifice a </a:t>
            </a:r>
            <a:r>
              <a:rPr lang="it-IT" dirty="0">
                <a:solidFill>
                  <a:srgbClr val="FFFFFF"/>
                </a:solidFill>
              </a:rPr>
              <a:t>riscuril</a:t>
            </a:r>
            <a:r>
              <a:rPr lang="ro-RO" dirty="0">
                <a:solidFill>
                  <a:srgbClr val="FFFFFF"/>
                </a:solidFill>
              </a:rPr>
              <a:t>or</a:t>
            </a:r>
            <a:r>
              <a:rPr lang="it-IT" dirty="0">
                <a:solidFill>
                  <a:srgbClr val="FFFFFF"/>
                </a:solidFill>
              </a:rPr>
              <a:t> IA pentru a simula</a:t>
            </a:r>
            <a:r>
              <a:rPr lang="ro-RO" dirty="0">
                <a:solidFill>
                  <a:srgbClr val="FFFFFF"/>
                </a:solidFill>
              </a:rPr>
              <a:t> un</a:t>
            </a:r>
            <a:r>
              <a:rPr lang="it-IT" dirty="0">
                <a:solidFill>
                  <a:srgbClr val="FFFFFF"/>
                </a:solidFill>
              </a:rPr>
              <a:t> potențial impact</a:t>
            </a:r>
            <a:r>
              <a:rPr lang="ro-RO" dirty="0">
                <a:solidFill>
                  <a:srgbClr val="FFFFFF"/>
                </a:solidFill>
              </a:rPr>
              <a:t> </a:t>
            </a:r>
            <a:r>
              <a:rPr lang="it-IT" dirty="0">
                <a:solidFill>
                  <a:srgbClr val="FFFFFF"/>
                </a:solidFill>
              </a:rPr>
              <a:t>sistemic.</a:t>
            </a:r>
          </a:p>
          <a:p>
            <a:pPr marL="0" indent="0">
              <a:buNone/>
            </a:pPr>
            <a:r>
              <a:rPr lang="it-IT" dirty="0">
                <a:solidFill>
                  <a:srgbClr val="FFFFFF"/>
                </a:solidFill>
              </a:rPr>
              <a:t>3. Consolidarea guvernanței și supravegherii IA</a:t>
            </a:r>
          </a:p>
          <a:p>
            <a:r>
              <a:rPr lang="it-IT" dirty="0">
                <a:solidFill>
                  <a:srgbClr val="FFFFFF"/>
                </a:solidFill>
              </a:rPr>
              <a:t>Inițiativă: </a:t>
            </a:r>
            <a:r>
              <a:rPr lang="ro-RO" dirty="0">
                <a:solidFill>
                  <a:srgbClr val="FFFFFF"/>
                </a:solidFill>
              </a:rPr>
              <a:t>definirea unui sistem de</a:t>
            </a:r>
            <a:r>
              <a:rPr lang="it-IT" dirty="0">
                <a:solidFill>
                  <a:srgbClr val="FFFFFF"/>
                </a:solidFill>
              </a:rPr>
              <a:t> guvernanță pentru a supraveghea sistemele AI din instituțiile financiare.</a:t>
            </a:r>
          </a:p>
          <a:p>
            <a:r>
              <a:rPr lang="it-IT" dirty="0">
                <a:solidFill>
                  <a:srgbClr val="FFFFFF"/>
                </a:solidFill>
              </a:rPr>
              <a:t>Focus:</a:t>
            </a:r>
            <a:r>
              <a:rPr lang="ro-RO" dirty="0">
                <a:solidFill>
                  <a:srgbClr val="FFFFFF"/>
                </a:solidFill>
              </a:rPr>
              <a:t> instruirea</a:t>
            </a:r>
            <a:r>
              <a:rPr lang="it-IT" dirty="0">
                <a:solidFill>
                  <a:srgbClr val="FFFFFF"/>
                </a:solidFill>
              </a:rPr>
              <a:t> echipe</a:t>
            </a:r>
            <a:r>
              <a:rPr lang="ro-RO" dirty="0">
                <a:solidFill>
                  <a:srgbClr val="FFFFFF"/>
                </a:solidFill>
              </a:rPr>
              <a:t>lor</a:t>
            </a:r>
            <a:r>
              <a:rPr lang="it-IT" dirty="0">
                <a:solidFill>
                  <a:srgbClr val="FFFFFF"/>
                </a:solidFill>
              </a:rPr>
              <a:t> și protocoale interne de audit AI pentru a monitoriza în mod regulat implementarea AI, concentrându-se pe responsabilitate, utilizarea datelor și transparența luării deciziilor.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37C6901-9CED-D329-8D67-1B4ED2EBF3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3" t="-4800" r="-1935" b="4800"/>
          <a:stretch/>
        </p:blipFill>
        <p:spPr bwMode="auto">
          <a:xfrm>
            <a:off x="6437450" y="196900"/>
            <a:ext cx="585216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2">
            <a:extLst>
              <a:ext uri="{FF2B5EF4-FFF2-40B4-BE49-F238E27FC236}">
                <a16:creationId xmlns:a16="http://schemas.microsoft.com/office/drawing/2014/main" id="{8822CB51-33C0-81C5-222B-8C301F7A97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863" y="6507212"/>
            <a:ext cx="2628900" cy="153888"/>
          </a:xfrm>
        </p:spPr>
        <p:txBody>
          <a:bodyPr/>
          <a:lstStyle/>
          <a:p>
            <a:r>
              <a:rPr lang="en-US" dirty="0"/>
              <a:t>31 octombrie 2024</a:t>
            </a:r>
          </a:p>
        </p:txBody>
      </p:sp>
    </p:spTree>
    <p:extLst>
      <p:ext uri="{BB962C8B-B14F-4D97-AF65-F5344CB8AC3E}">
        <p14:creationId xmlns:p14="http://schemas.microsoft.com/office/powerpoint/2010/main" val="36751182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971E0B-98B2-F480-D89A-2225AAF89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13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E8EC9E8-5B5F-292D-445A-4BCFA017F682}"/>
              </a:ext>
            </a:extLst>
          </p:cNvPr>
          <p:cNvSpPr txBox="1">
            <a:spLocks/>
          </p:cNvSpPr>
          <p:nvPr/>
        </p:nvSpPr>
        <p:spPr>
          <a:xfrm>
            <a:off x="680034" y="1034638"/>
            <a:ext cx="11332672" cy="519821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dirty="0">
                <a:solidFill>
                  <a:srgbClr val="FFFFFF"/>
                </a:solidFill>
              </a:rPr>
              <a:t>4. Colaborare transfrontalieră privind standardele de audit </a:t>
            </a:r>
            <a:r>
              <a:rPr lang="ro-RO" dirty="0">
                <a:solidFill>
                  <a:srgbClr val="FFFFFF"/>
                </a:solidFill>
              </a:rPr>
              <a:t>IA</a:t>
            </a:r>
            <a:endParaRPr lang="it-IT" dirty="0">
              <a:solidFill>
                <a:srgbClr val="FFFFFF"/>
              </a:solidFill>
            </a:endParaRPr>
          </a:p>
          <a:p>
            <a:r>
              <a:rPr lang="it-IT" dirty="0">
                <a:solidFill>
                  <a:srgbClr val="FFFFFF"/>
                </a:solidFill>
              </a:rPr>
              <a:t>Inițiativă: </a:t>
            </a:r>
            <a:r>
              <a:rPr lang="ro-RO" dirty="0">
                <a:solidFill>
                  <a:srgbClr val="FFFFFF"/>
                </a:solidFill>
              </a:rPr>
              <a:t>Colaborarea între</a:t>
            </a:r>
            <a:r>
              <a:rPr lang="it-IT" dirty="0">
                <a:solidFill>
                  <a:srgbClr val="FFFFFF"/>
                </a:solidFill>
              </a:rPr>
              <a:t> bănci</a:t>
            </a:r>
            <a:r>
              <a:rPr lang="ro-RO" dirty="0">
                <a:solidFill>
                  <a:srgbClr val="FFFFFF"/>
                </a:solidFill>
              </a:rPr>
              <a:t>le</a:t>
            </a:r>
            <a:r>
              <a:rPr lang="it-IT" dirty="0">
                <a:solidFill>
                  <a:srgbClr val="FFFFFF"/>
                </a:solidFill>
              </a:rPr>
              <a:t> centrale și instituții</a:t>
            </a:r>
            <a:r>
              <a:rPr lang="ro-RO" dirty="0">
                <a:solidFill>
                  <a:srgbClr val="FFFFFF"/>
                </a:solidFill>
              </a:rPr>
              <a:t>le</a:t>
            </a:r>
            <a:r>
              <a:rPr lang="it-IT" dirty="0">
                <a:solidFill>
                  <a:srgbClr val="FFFFFF"/>
                </a:solidFill>
              </a:rPr>
              <a:t> financiare din Europa.</a:t>
            </a:r>
          </a:p>
          <a:p>
            <a:r>
              <a:rPr lang="it-IT" dirty="0">
                <a:solidFill>
                  <a:srgbClr val="FFFFFF"/>
                </a:solidFill>
              </a:rPr>
              <a:t>Focus: </a:t>
            </a:r>
            <a:r>
              <a:rPr lang="ro-RO" dirty="0">
                <a:solidFill>
                  <a:srgbClr val="FFFFFF"/>
                </a:solidFill>
              </a:rPr>
              <a:t> </a:t>
            </a:r>
            <a:r>
              <a:rPr lang="it-IT" dirty="0">
                <a:solidFill>
                  <a:srgbClr val="FFFFFF"/>
                </a:solidFill>
              </a:rPr>
              <a:t>Armonizarea standardelor de audit </a:t>
            </a:r>
            <a:r>
              <a:rPr lang="ro-RO" dirty="0">
                <a:solidFill>
                  <a:srgbClr val="FFFFFF"/>
                </a:solidFill>
              </a:rPr>
              <a:t>IA</a:t>
            </a:r>
            <a:r>
              <a:rPr lang="it-IT" dirty="0">
                <a:solidFill>
                  <a:srgbClr val="FFFFFF"/>
                </a:solidFill>
              </a:rPr>
              <a:t> și împărtășirea celor mai bune practici, asigurând o abordare </a:t>
            </a:r>
            <a:r>
              <a:rPr lang="ro-RO" dirty="0">
                <a:solidFill>
                  <a:srgbClr val="FFFFFF"/>
                </a:solidFill>
              </a:rPr>
              <a:t>unitară</a:t>
            </a:r>
            <a:r>
              <a:rPr lang="it-IT" dirty="0">
                <a:solidFill>
                  <a:srgbClr val="FFFFFF"/>
                </a:solidFill>
              </a:rPr>
              <a:t> a supravegherii </a:t>
            </a:r>
            <a:r>
              <a:rPr lang="ro-RO" dirty="0">
                <a:solidFill>
                  <a:srgbClr val="FFFFFF"/>
                </a:solidFill>
              </a:rPr>
              <a:t>IA</a:t>
            </a:r>
            <a:r>
              <a:rPr lang="it-IT" dirty="0">
                <a:solidFill>
                  <a:srgbClr val="FFFFFF"/>
                </a:solidFill>
              </a:rPr>
              <a:t> în activitățile financiare transfrontaliere.</a:t>
            </a:r>
          </a:p>
          <a:p>
            <a:pPr marL="0" indent="0">
              <a:buNone/>
            </a:pPr>
            <a:r>
              <a:rPr lang="it-IT" dirty="0">
                <a:solidFill>
                  <a:srgbClr val="FFFFFF"/>
                </a:solidFill>
              </a:rPr>
              <a:t>5. Îmbunătățirea securității cibernetice pentru sistemele </a:t>
            </a:r>
            <a:r>
              <a:rPr lang="ro-RO" dirty="0">
                <a:solidFill>
                  <a:srgbClr val="FFFFFF"/>
                </a:solidFill>
              </a:rPr>
              <a:t>IA</a:t>
            </a:r>
            <a:endParaRPr lang="it-IT" dirty="0">
              <a:solidFill>
                <a:srgbClr val="FFFFFF"/>
              </a:solidFill>
            </a:endParaRPr>
          </a:p>
          <a:p>
            <a:r>
              <a:rPr lang="it-IT" dirty="0">
                <a:solidFill>
                  <a:srgbClr val="FFFFFF"/>
                </a:solidFill>
              </a:rPr>
              <a:t>Inițiativă: Invest</a:t>
            </a:r>
            <a:r>
              <a:rPr lang="ro-RO" dirty="0">
                <a:solidFill>
                  <a:srgbClr val="FFFFFF"/>
                </a:solidFill>
              </a:rPr>
              <a:t>iții</a:t>
            </a:r>
            <a:r>
              <a:rPr lang="it-IT" dirty="0">
                <a:solidFill>
                  <a:srgbClr val="FFFFFF"/>
                </a:solidFill>
              </a:rPr>
              <a:t> în măsuri avansate de securitate cibernetică </a:t>
            </a:r>
            <a:r>
              <a:rPr lang="ro-RO" dirty="0">
                <a:solidFill>
                  <a:srgbClr val="FFFFFF"/>
                </a:solidFill>
              </a:rPr>
              <a:t>privind</a:t>
            </a:r>
            <a:r>
              <a:rPr lang="it-IT" dirty="0">
                <a:solidFill>
                  <a:srgbClr val="FFFFFF"/>
                </a:solidFill>
              </a:rPr>
              <a:t> infrastructuri financiare bazate pe </a:t>
            </a:r>
            <a:r>
              <a:rPr lang="ro-RO" dirty="0">
                <a:solidFill>
                  <a:srgbClr val="FFFFFF"/>
                </a:solidFill>
              </a:rPr>
              <a:t>IA</a:t>
            </a:r>
            <a:endParaRPr lang="it-IT" dirty="0">
              <a:solidFill>
                <a:srgbClr val="FFFFFF"/>
              </a:solidFill>
            </a:endParaRPr>
          </a:p>
          <a:p>
            <a:r>
              <a:rPr lang="it-IT" dirty="0">
                <a:solidFill>
                  <a:srgbClr val="FFFFFF"/>
                </a:solidFill>
              </a:rPr>
              <a:t>Focus: protocoale de securitate cibernetică specifice </a:t>
            </a:r>
            <a:r>
              <a:rPr lang="ro-RO" dirty="0">
                <a:solidFill>
                  <a:srgbClr val="FFFFFF"/>
                </a:solidFill>
              </a:rPr>
              <a:t>IA</a:t>
            </a:r>
            <a:r>
              <a:rPr lang="it-IT" dirty="0">
                <a:solidFill>
                  <a:srgbClr val="FFFFFF"/>
                </a:solidFill>
              </a:rPr>
              <a:t>, concentrându-se pe prevenirea atacurilor, a </a:t>
            </a:r>
            <a:r>
              <a:rPr lang="ro-RO" dirty="0">
                <a:solidFill>
                  <a:srgbClr val="FFFFFF"/>
                </a:solidFill>
              </a:rPr>
              <a:t>pierderii confidențialității sau integrității</a:t>
            </a:r>
            <a:r>
              <a:rPr lang="it-IT" dirty="0">
                <a:solidFill>
                  <a:srgbClr val="FFFFFF"/>
                </a:solidFill>
              </a:rPr>
              <a:t> datelor și</a:t>
            </a:r>
            <a:r>
              <a:rPr lang="ro-RO" dirty="0">
                <a:solidFill>
                  <a:srgbClr val="FFFFFF"/>
                </a:solidFill>
              </a:rPr>
              <a:t> respectiv</a:t>
            </a:r>
            <a:r>
              <a:rPr lang="it-IT" dirty="0">
                <a:solidFill>
                  <a:srgbClr val="FFFFFF"/>
                </a:solidFill>
              </a:rPr>
              <a:t> a manipulării sistem</a:t>
            </a:r>
            <a:r>
              <a:rPr lang="ro-RO" dirty="0">
                <a:solidFill>
                  <a:srgbClr val="FFFFFF"/>
                </a:solidFill>
              </a:rPr>
              <a:t>elor IA</a:t>
            </a:r>
            <a:r>
              <a:rPr lang="it-IT" dirty="0">
                <a:solidFill>
                  <a:srgbClr val="FFFFFF"/>
                </a:solidFill>
              </a:rPr>
              <a:t> în</a:t>
            </a:r>
            <a:r>
              <a:rPr lang="ro-RO" dirty="0">
                <a:solidFill>
                  <a:srgbClr val="FFFFFF"/>
                </a:solidFill>
              </a:rPr>
              <a:t> sistemele</a:t>
            </a:r>
            <a:r>
              <a:rPr lang="it-IT" dirty="0">
                <a:solidFill>
                  <a:srgbClr val="FFFFFF"/>
                </a:solidFill>
              </a:rPr>
              <a:t> financiare.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37C6901-9CED-D329-8D67-1B4ED2EBF3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3" t="-4800" r="-1935" b="4800"/>
          <a:stretch/>
        </p:blipFill>
        <p:spPr bwMode="auto">
          <a:xfrm>
            <a:off x="6437450" y="196900"/>
            <a:ext cx="585216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2">
            <a:extLst>
              <a:ext uri="{FF2B5EF4-FFF2-40B4-BE49-F238E27FC236}">
                <a16:creationId xmlns:a16="http://schemas.microsoft.com/office/drawing/2014/main" id="{8822CB51-33C0-81C5-222B-8C301F7A97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863" y="6507212"/>
            <a:ext cx="2628900" cy="153888"/>
          </a:xfrm>
        </p:spPr>
        <p:txBody>
          <a:bodyPr/>
          <a:lstStyle/>
          <a:p>
            <a:r>
              <a:rPr lang="en-US" dirty="0"/>
              <a:t>31 octombrie 2024</a:t>
            </a:r>
          </a:p>
        </p:txBody>
      </p:sp>
    </p:spTree>
    <p:extLst>
      <p:ext uri="{BB962C8B-B14F-4D97-AF65-F5344CB8AC3E}">
        <p14:creationId xmlns:p14="http://schemas.microsoft.com/office/powerpoint/2010/main" val="18365450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C15EE852-24F1-4643-8082-AB45CFF2BA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3581" y="1578105"/>
            <a:ext cx="4972859" cy="1734262"/>
          </a:xfrm>
        </p:spPr>
        <p:txBody>
          <a:bodyPr>
            <a:normAutofit/>
          </a:bodyPr>
          <a:lstStyle/>
          <a:p>
            <a:r>
              <a:rPr lang="ro-RO" sz="3600" dirty="0"/>
              <a:t>Considerații cheie</a:t>
            </a:r>
            <a:endParaRPr lang="en-US" sz="3600" dirty="0"/>
          </a:p>
        </p:txBody>
      </p:sp>
      <p:pic>
        <p:nvPicPr>
          <p:cNvPr id="18" name="Picture Placeholder 17" descr="Padlock on computer motherboard">
            <a:extLst>
              <a:ext uri="{FF2B5EF4-FFF2-40B4-BE49-F238E27FC236}">
                <a16:creationId xmlns:a16="http://schemas.microsoft.com/office/drawing/2014/main" id="{301557C2-9072-409B-88EC-E8577CEFCAF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/>
          <a:stretch/>
        </p:blipFill>
        <p:spPr>
          <a:xfrm>
            <a:off x="5662612" y="1068616"/>
            <a:ext cx="5132388" cy="5132388"/>
          </a:xfrm>
        </p:spPr>
      </p:pic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1C563B34-DD53-4FB1-B8C2-8914E01C63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48863" y="6507212"/>
            <a:ext cx="1692274" cy="153888"/>
          </a:xfrm>
        </p:spPr>
        <p:txBody>
          <a:bodyPr/>
          <a:lstStyle/>
          <a:p>
            <a:fld id="{DBA1B0FB-D917-4C8C-928F-313BD683BF39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848E30B6-E7B3-0CF4-1715-6F4AE6095B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3" t="-4800" r="-1935" b="4800"/>
          <a:stretch/>
        </p:blipFill>
        <p:spPr bwMode="auto">
          <a:xfrm>
            <a:off x="6437450" y="196900"/>
            <a:ext cx="585216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2">
            <a:extLst>
              <a:ext uri="{FF2B5EF4-FFF2-40B4-BE49-F238E27FC236}">
                <a16:creationId xmlns:a16="http://schemas.microsoft.com/office/drawing/2014/main" id="{9117753D-7FAF-7FA8-8B4F-0D7D57148A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863" y="6507212"/>
            <a:ext cx="2628900" cy="153888"/>
          </a:xfrm>
        </p:spPr>
        <p:txBody>
          <a:bodyPr/>
          <a:lstStyle/>
          <a:p>
            <a:r>
              <a:rPr lang="en-US" dirty="0"/>
              <a:t>31 octombrie 2024</a:t>
            </a:r>
          </a:p>
        </p:txBody>
      </p:sp>
    </p:spTree>
    <p:extLst>
      <p:ext uri="{BB962C8B-B14F-4D97-AF65-F5344CB8AC3E}">
        <p14:creationId xmlns:p14="http://schemas.microsoft.com/office/powerpoint/2010/main" val="3955183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Data Points Digital background">
            <a:extLst>
              <a:ext uri="{FF2B5EF4-FFF2-40B4-BE49-F238E27FC236}">
                <a16:creationId xmlns:a16="http://schemas.microsoft.com/office/drawing/2014/main" id="{5FED7C55-F545-49A1-90FD-D853A25AB45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40F1DF5B-353A-4270-8C10-6A15094411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0863" y="549275"/>
            <a:ext cx="5437187" cy="2986234"/>
          </a:xfrm>
        </p:spPr>
        <p:txBody>
          <a:bodyPr vert="horz" wrap="square" lIns="0" tIns="0" rIns="0" bIns="0" rtlCol="0" anchor="b" anchorCtr="0">
            <a:normAutofit/>
          </a:bodyPr>
          <a:lstStyle/>
          <a:p>
            <a:pPr>
              <a:lnSpc>
                <a:spcPct val="100000"/>
              </a:lnSpc>
            </a:pPr>
            <a:r>
              <a:rPr lang="it-IT" dirty="0"/>
              <a:t>Riscurile specifice IA</a:t>
            </a:r>
            <a:endParaRPr lang="en-US" sz="64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" name="Subtitle 15">
            <a:extLst>
              <a:ext uri="{FF2B5EF4-FFF2-40B4-BE49-F238E27FC236}">
                <a16:creationId xmlns:a16="http://schemas.microsoft.com/office/drawing/2014/main" id="{4BDCF583-1D5D-4235-97C2-39272B80A0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0863" y="3827610"/>
            <a:ext cx="5437187" cy="2265216"/>
          </a:xfrm>
        </p:spPr>
        <p:txBody>
          <a:bodyPr vert="horz" wrap="square" lIns="0" tIns="0" rIns="0" bIns="0" rtlCol="0"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dirty="0" err="1">
                <a:solidFill>
                  <a:schemeClr val="tx1">
                    <a:lumMod val="95000"/>
                    <a:alpha val="60000"/>
                  </a:schemeClr>
                </a:solidFill>
              </a:rPr>
              <a:t>în</a:t>
            </a:r>
            <a:r>
              <a:rPr lang="en-US" dirty="0">
                <a:solidFill>
                  <a:schemeClr val="tx1">
                    <a:lumMod val="95000"/>
                    <a:alpha val="6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alpha val="60000"/>
                  </a:schemeClr>
                </a:solidFill>
              </a:rPr>
              <a:t>sistemele</a:t>
            </a:r>
            <a:r>
              <a:rPr lang="en-US" dirty="0">
                <a:solidFill>
                  <a:schemeClr val="tx1">
                    <a:lumMod val="95000"/>
                    <a:alpha val="60000"/>
                  </a:schemeClr>
                </a:solidFill>
              </a:rPr>
              <a:t> IT</a:t>
            </a:r>
            <a:endParaRPr lang="en-US" kern="1200" dirty="0">
              <a:solidFill>
                <a:schemeClr val="tx1">
                  <a:lumMod val="95000"/>
                  <a:alpha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E7D98D-6710-41D2-B258-E1A1059D2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15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DA9C723-6ECD-8397-318F-D91F31FEF0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3" t="-4800" r="-1935" b="4800"/>
          <a:stretch/>
        </p:blipFill>
        <p:spPr bwMode="auto">
          <a:xfrm>
            <a:off x="6437450" y="196900"/>
            <a:ext cx="585216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2">
            <a:extLst>
              <a:ext uri="{FF2B5EF4-FFF2-40B4-BE49-F238E27FC236}">
                <a16:creationId xmlns:a16="http://schemas.microsoft.com/office/drawing/2014/main" id="{C88696E6-E2B8-ACFD-168E-4773A74560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863" y="6507212"/>
            <a:ext cx="2628900" cy="153888"/>
          </a:xfrm>
        </p:spPr>
        <p:txBody>
          <a:bodyPr/>
          <a:lstStyle/>
          <a:p>
            <a:r>
              <a:rPr lang="en-US" dirty="0"/>
              <a:t>31 octombrie 2024</a:t>
            </a:r>
          </a:p>
        </p:txBody>
      </p:sp>
    </p:spTree>
    <p:extLst>
      <p:ext uri="{BB962C8B-B14F-4D97-AF65-F5344CB8AC3E}">
        <p14:creationId xmlns:p14="http://schemas.microsoft.com/office/powerpoint/2010/main" val="17550746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971E0B-98B2-F480-D89A-2225AAF89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16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E8EC9E8-5B5F-292D-445A-4BCFA017F682}"/>
              </a:ext>
            </a:extLst>
          </p:cNvPr>
          <p:cNvSpPr txBox="1">
            <a:spLocks/>
          </p:cNvSpPr>
          <p:nvPr/>
        </p:nvSpPr>
        <p:spPr>
          <a:xfrm>
            <a:off x="680034" y="1034639"/>
            <a:ext cx="11251990" cy="469380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2200" dirty="0">
                <a:solidFill>
                  <a:srgbClr val="FFFFFF"/>
                </a:solidFill>
              </a:rPr>
              <a:t>Riscuri legate de date și prejudecăți (bias risk)</a:t>
            </a:r>
          </a:p>
          <a:p>
            <a:pPr marL="0" indent="0">
              <a:buNone/>
            </a:pPr>
            <a:endParaRPr lang="en-US" sz="2200" dirty="0">
              <a:solidFill>
                <a:srgbClr val="FFFFFF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rgbClr val="FFFFFF"/>
                </a:solidFill>
              </a:rPr>
              <a:t>Modelele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ro-RO" sz="2200" dirty="0">
                <a:solidFill>
                  <a:srgbClr val="FFFFFF"/>
                </a:solidFill>
              </a:rPr>
              <a:t>IA</a:t>
            </a:r>
            <a:r>
              <a:rPr lang="en-US" sz="2200" dirty="0">
                <a:solidFill>
                  <a:srgbClr val="FFFFFF"/>
                </a:solidFill>
              </a:rPr>
              <a:t> se </a:t>
            </a:r>
            <a:r>
              <a:rPr lang="en-US" sz="2200" dirty="0" err="1">
                <a:solidFill>
                  <a:srgbClr val="FFFFFF"/>
                </a:solidFill>
              </a:rPr>
              <a:t>bazează</a:t>
            </a:r>
            <a:r>
              <a:rPr lang="en-US" sz="2200" dirty="0">
                <a:solidFill>
                  <a:srgbClr val="FFFFFF"/>
                </a:solidFill>
              </a:rPr>
              <a:t> pe date </a:t>
            </a:r>
            <a:r>
              <a:rPr lang="en-US" sz="2200" dirty="0" err="1">
                <a:solidFill>
                  <a:srgbClr val="FFFFFF"/>
                </a:solidFill>
              </a:rPr>
              <a:t>pentru</a:t>
            </a:r>
            <a:r>
              <a:rPr lang="en-US" sz="2200" dirty="0">
                <a:solidFill>
                  <a:srgbClr val="FFFFFF"/>
                </a:solidFill>
              </a:rPr>
              <a:t> a </a:t>
            </a:r>
            <a:r>
              <a:rPr lang="en-US" sz="2200" dirty="0" err="1">
                <a:solidFill>
                  <a:srgbClr val="FFFFFF"/>
                </a:solidFill>
              </a:rPr>
              <a:t>învăța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și</a:t>
            </a:r>
            <a:r>
              <a:rPr lang="en-US" sz="2200" dirty="0">
                <a:solidFill>
                  <a:srgbClr val="FFFFFF"/>
                </a:solidFill>
              </a:rPr>
              <a:t> a face </a:t>
            </a:r>
            <a:r>
              <a:rPr lang="en-US" sz="2200" dirty="0" err="1">
                <a:solidFill>
                  <a:srgbClr val="FFFFFF"/>
                </a:solidFill>
              </a:rPr>
              <a:t>predicții</a:t>
            </a:r>
            <a:r>
              <a:rPr lang="en-US" sz="2200" dirty="0">
                <a:solidFill>
                  <a:srgbClr val="FFFFFF"/>
                </a:solidFill>
              </a:rPr>
              <a:t>, </a:t>
            </a:r>
            <a:r>
              <a:rPr lang="en-US" sz="2200" dirty="0" err="1">
                <a:solidFill>
                  <a:srgbClr val="FFFFFF"/>
                </a:solidFill>
              </a:rPr>
              <a:t>iar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datele</a:t>
            </a:r>
            <a:r>
              <a:rPr lang="en-US" sz="2200" dirty="0">
                <a:solidFill>
                  <a:srgbClr val="FFFFFF"/>
                </a:solidFill>
              </a:rPr>
              <a:t> de </a:t>
            </a:r>
            <a:r>
              <a:rPr lang="en-US" sz="2200" dirty="0" err="1">
                <a:solidFill>
                  <a:srgbClr val="FFFFFF"/>
                </a:solidFill>
              </a:rPr>
              <a:t>antrenament</a:t>
            </a:r>
            <a:r>
              <a:rPr lang="en-US" sz="2200" dirty="0">
                <a:solidFill>
                  <a:srgbClr val="FFFFFF"/>
                </a:solidFill>
              </a:rPr>
              <a:t> pot </a:t>
            </a:r>
            <a:r>
              <a:rPr lang="en-US" sz="2200" dirty="0" err="1">
                <a:solidFill>
                  <a:srgbClr val="FFFFFF"/>
                </a:solidFill>
              </a:rPr>
              <a:t>conține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prejudecăți</a:t>
            </a:r>
            <a:r>
              <a:rPr lang="en-US" sz="2200" dirty="0">
                <a:solidFill>
                  <a:srgbClr val="FFFFFF"/>
                </a:solidFill>
              </a:rPr>
              <a:t> care se </a:t>
            </a:r>
            <a:r>
              <a:rPr lang="en-US" sz="2200" dirty="0" err="1">
                <a:solidFill>
                  <a:srgbClr val="FFFFFF"/>
                </a:solidFill>
              </a:rPr>
              <a:t>vor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reflecta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în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rezultatele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ro-RO" sz="2200" dirty="0">
                <a:solidFill>
                  <a:srgbClr val="FFFFFF"/>
                </a:solidFill>
              </a:rPr>
              <a:t>IA</a:t>
            </a:r>
            <a:r>
              <a:rPr lang="en-US" sz="2200" dirty="0">
                <a:solidFill>
                  <a:srgbClr val="FFFFFF"/>
                </a:solidFill>
              </a:rPr>
              <a:t>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rgbClr val="FFFFFF"/>
                </a:solidFill>
              </a:rPr>
              <a:t>Aceste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prejudecăți</a:t>
            </a:r>
            <a:r>
              <a:rPr lang="en-US" sz="2200" dirty="0">
                <a:solidFill>
                  <a:srgbClr val="FFFFFF"/>
                </a:solidFill>
              </a:rPr>
              <a:t> pot duce la </a:t>
            </a:r>
            <a:r>
              <a:rPr lang="en-US" sz="2200" dirty="0" err="1">
                <a:solidFill>
                  <a:srgbClr val="FFFFFF"/>
                </a:solidFill>
              </a:rPr>
              <a:t>discriminare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și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decizii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inechitabile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în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ro-RO" sz="2200" dirty="0">
                <a:solidFill>
                  <a:srgbClr val="FFFFFF"/>
                </a:solidFill>
              </a:rPr>
              <a:t>procese</a:t>
            </a:r>
            <a:r>
              <a:rPr lang="en-US" sz="2200" dirty="0">
                <a:solidFill>
                  <a:srgbClr val="FFFFFF"/>
                </a:solidFill>
              </a:rPr>
              <a:t> precum </a:t>
            </a:r>
            <a:r>
              <a:rPr lang="en-US" sz="2200" dirty="0" err="1">
                <a:solidFill>
                  <a:srgbClr val="FFFFFF"/>
                </a:solidFill>
              </a:rPr>
              <a:t>recrutarea</a:t>
            </a:r>
            <a:r>
              <a:rPr lang="en-US" sz="2200" dirty="0">
                <a:solidFill>
                  <a:srgbClr val="FFFFFF"/>
                </a:solidFill>
              </a:rPr>
              <a:t>, </a:t>
            </a:r>
            <a:r>
              <a:rPr lang="ro-RO" sz="2200" dirty="0">
                <a:solidFill>
                  <a:srgbClr val="FFFFFF"/>
                </a:solidFill>
              </a:rPr>
              <a:t>creditarea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sau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recunoașterea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facială</a:t>
            </a:r>
            <a:r>
              <a:rPr lang="en-US" sz="2200" dirty="0">
                <a:solidFill>
                  <a:srgbClr val="FFFFFF"/>
                </a:solidFill>
              </a:rPr>
              <a:t>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FFFFFF"/>
                </a:solidFill>
              </a:rPr>
              <a:t>Este </a:t>
            </a:r>
            <a:r>
              <a:rPr lang="en-US" sz="2200" dirty="0" err="1">
                <a:solidFill>
                  <a:srgbClr val="FFFFFF"/>
                </a:solidFill>
              </a:rPr>
              <a:t>esențial</a:t>
            </a:r>
            <a:r>
              <a:rPr lang="ro-RO" sz="2200" dirty="0">
                <a:solidFill>
                  <a:srgbClr val="FFFFFF"/>
                </a:solidFill>
              </a:rPr>
              <a:t>ă</a:t>
            </a:r>
            <a:r>
              <a:rPr lang="en-US" sz="2200" dirty="0">
                <a:solidFill>
                  <a:srgbClr val="FFFFFF"/>
                </a:solidFill>
              </a:rPr>
              <a:t> implement</a:t>
            </a:r>
            <a:r>
              <a:rPr lang="ro-RO" sz="2200" dirty="0">
                <a:solidFill>
                  <a:srgbClr val="FFFFFF"/>
                </a:solidFill>
              </a:rPr>
              <a:t>area unor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mecanisme</a:t>
            </a:r>
            <a:r>
              <a:rPr lang="en-US" sz="2200" dirty="0">
                <a:solidFill>
                  <a:srgbClr val="FFFFFF"/>
                </a:solidFill>
              </a:rPr>
              <a:t> de </a:t>
            </a:r>
            <a:r>
              <a:rPr lang="en-US" sz="2200" dirty="0" err="1">
                <a:solidFill>
                  <a:srgbClr val="FFFFFF"/>
                </a:solidFill>
              </a:rPr>
              <a:t>detectare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și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corectare</a:t>
            </a:r>
            <a:r>
              <a:rPr lang="en-US" sz="2200" dirty="0">
                <a:solidFill>
                  <a:srgbClr val="FFFFFF"/>
                </a:solidFill>
              </a:rPr>
              <a:t> a </a:t>
            </a:r>
            <a:r>
              <a:rPr lang="en-US" sz="2200" dirty="0" err="1">
                <a:solidFill>
                  <a:srgbClr val="FFFFFF"/>
                </a:solidFill>
              </a:rPr>
              <a:t>prejudecăților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ro-RO" sz="2200" dirty="0">
                <a:solidFill>
                  <a:srgbClr val="FFFFFF"/>
                </a:solidFill>
              </a:rPr>
              <a:t>înainte de utilizarea în medii de producție.</a:t>
            </a:r>
            <a:endParaRPr lang="en-US" sz="2200" dirty="0">
              <a:solidFill>
                <a:srgbClr val="FFFFFF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37C6901-9CED-D329-8D67-1B4ED2EBF3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3" t="-4800" r="-1935" b="4800"/>
          <a:stretch/>
        </p:blipFill>
        <p:spPr bwMode="auto">
          <a:xfrm>
            <a:off x="6437450" y="196900"/>
            <a:ext cx="585216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2">
            <a:extLst>
              <a:ext uri="{FF2B5EF4-FFF2-40B4-BE49-F238E27FC236}">
                <a16:creationId xmlns:a16="http://schemas.microsoft.com/office/drawing/2014/main" id="{C841A814-D87D-5BA1-E9B0-0283DB18BA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863" y="6507212"/>
            <a:ext cx="2628900" cy="153888"/>
          </a:xfrm>
        </p:spPr>
        <p:txBody>
          <a:bodyPr/>
          <a:lstStyle/>
          <a:p>
            <a:r>
              <a:rPr lang="en-US" dirty="0"/>
              <a:t>31 octombrie 2024</a:t>
            </a:r>
          </a:p>
        </p:txBody>
      </p:sp>
    </p:spTree>
    <p:extLst>
      <p:ext uri="{BB962C8B-B14F-4D97-AF65-F5344CB8AC3E}">
        <p14:creationId xmlns:p14="http://schemas.microsoft.com/office/powerpoint/2010/main" val="3142219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971E0B-98B2-F480-D89A-2225AAF89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17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E8EC9E8-5B5F-292D-445A-4BCFA017F682}"/>
              </a:ext>
            </a:extLst>
          </p:cNvPr>
          <p:cNvSpPr txBox="1">
            <a:spLocks/>
          </p:cNvSpPr>
          <p:nvPr/>
        </p:nvSpPr>
        <p:spPr>
          <a:xfrm>
            <a:off x="680034" y="1034639"/>
            <a:ext cx="11251990" cy="469380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2200" dirty="0">
                <a:solidFill>
                  <a:srgbClr val="FFFFFF"/>
                </a:solidFill>
              </a:rPr>
              <a:t>Risc de supraveghere și confidențialitate (pierdere a confidențialit</a:t>
            </a:r>
            <a:r>
              <a:rPr lang="en-US" sz="2200" dirty="0" err="1">
                <a:solidFill>
                  <a:srgbClr val="FFFFFF"/>
                </a:solidFill>
              </a:rPr>
              <a:t>ății</a:t>
            </a:r>
            <a:r>
              <a:rPr lang="pt-BR" sz="2200" dirty="0">
                <a:solidFill>
                  <a:srgbClr val="FFFFFF"/>
                </a:solidFill>
              </a:rPr>
              <a:t>)</a:t>
            </a:r>
          </a:p>
          <a:p>
            <a:pPr marL="0" indent="0">
              <a:buNone/>
            </a:pPr>
            <a:endParaRPr lang="en-US" sz="2200" dirty="0">
              <a:solidFill>
                <a:srgbClr val="FFFFFF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rgbClr val="FFFFFF"/>
                </a:solidFill>
              </a:rPr>
              <a:t>Utilizarea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ro-RO" sz="2200" dirty="0">
                <a:solidFill>
                  <a:srgbClr val="FFFFFF"/>
                </a:solidFill>
              </a:rPr>
              <a:t>IA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pentru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supraveghere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poate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compromite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confidențialitatea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și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libertatea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individuală</a:t>
            </a:r>
            <a:r>
              <a:rPr lang="en-US" sz="2200" dirty="0">
                <a:solidFill>
                  <a:srgbClr val="FFFFFF"/>
                </a:solidFill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rgbClr val="FFFFFF"/>
                </a:solidFill>
              </a:rPr>
              <a:t>Tehnologiile</a:t>
            </a:r>
            <a:r>
              <a:rPr lang="en-US" sz="2200" dirty="0">
                <a:solidFill>
                  <a:srgbClr val="FFFFFF"/>
                </a:solidFill>
              </a:rPr>
              <a:t> de </a:t>
            </a:r>
            <a:r>
              <a:rPr lang="en-US" sz="2200" dirty="0" err="1">
                <a:solidFill>
                  <a:srgbClr val="FFFFFF"/>
                </a:solidFill>
              </a:rPr>
              <a:t>recunoaștere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facială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și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monitorizare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comportamentală</a:t>
            </a:r>
            <a:r>
              <a:rPr lang="en-US" sz="2200" dirty="0">
                <a:solidFill>
                  <a:srgbClr val="FFFFFF"/>
                </a:solidFill>
              </a:rPr>
              <a:t> pot fi </a:t>
            </a:r>
            <a:r>
              <a:rPr lang="en-US" sz="2200" dirty="0" err="1">
                <a:solidFill>
                  <a:srgbClr val="FFFFFF"/>
                </a:solidFill>
              </a:rPr>
              <a:t>utilizate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pentru</a:t>
            </a:r>
            <a:r>
              <a:rPr lang="en-US" sz="2200" dirty="0">
                <a:solidFill>
                  <a:srgbClr val="FFFFFF"/>
                </a:solidFill>
              </a:rPr>
              <a:t> a </a:t>
            </a:r>
            <a:r>
              <a:rPr lang="en-US" sz="2200" dirty="0" err="1">
                <a:solidFill>
                  <a:srgbClr val="FFFFFF"/>
                </a:solidFill>
              </a:rPr>
              <a:t>urmări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și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analiza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activitățile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persoanelor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fără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consimțământul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acestora</a:t>
            </a:r>
            <a:r>
              <a:rPr lang="en-US" sz="2200" dirty="0">
                <a:solidFill>
                  <a:srgbClr val="FFFFFF"/>
                </a:solidFill>
              </a:rPr>
              <a:t>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rgbClr val="FFFFFF"/>
                </a:solidFill>
              </a:rPr>
              <a:t>Gestionarea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acestui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risc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necesită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reglementări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stricte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și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măsuri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ro-RO" sz="2200" dirty="0">
                <a:solidFill>
                  <a:srgbClr val="FFFFFF"/>
                </a:solidFill>
              </a:rPr>
              <a:t>adecvate </a:t>
            </a:r>
            <a:r>
              <a:rPr lang="en-US" sz="2200" dirty="0">
                <a:solidFill>
                  <a:srgbClr val="FFFFFF"/>
                </a:solidFill>
              </a:rPr>
              <a:t>de </a:t>
            </a:r>
            <a:r>
              <a:rPr lang="en-US" sz="2200" dirty="0" err="1">
                <a:solidFill>
                  <a:srgbClr val="FFFFFF"/>
                </a:solidFill>
              </a:rPr>
              <a:t>protecție</a:t>
            </a:r>
            <a:r>
              <a:rPr lang="en-US" sz="2200" dirty="0">
                <a:solidFill>
                  <a:srgbClr val="FFFFFF"/>
                </a:solidFill>
              </a:rPr>
              <a:t> a </a:t>
            </a:r>
            <a:r>
              <a:rPr lang="en-US" sz="2200" dirty="0" err="1">
                <a:solidFill>
                  <a:srgbClr val="FFFFFF"/>
                </a:solidFill>
              </a:rPr>
              <a:t>datelor</a:t>
            </a:r>
            <a:r>
              <a:rPr lang="en-US" sz="2200" dirty="0">
                <a:solidFill>
                  <a:srgbClr val="FFFFFF"/>
                </a:solidFill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rgbClr val="FFFFFF"/>
                </a:solidFill>
              </a:rPr>
              <a:t>Aplicate</a:t>
            </a:r>
            <a:r>
              <a:rPr lang="en-US" sz="2200" dirty="0">
                <a:solidFill>
                  <a:srgbClr val="FFFFFF"/>
                </a:solidFill>
              </a:rPr>
              <a:t> la </a:t>
            </a:r>
            <a:r>
              <a:rPr lang="en-US" sz="2200" dirty="0" err="1">
                <a:solidFill>
                  <a:srgbClr val="FFFFFF"/>
                </a:solidFill>
              </a:rPr>
              <a:t>scara</a:t>
            </a:r>
            <a:r>
              <a:rPr lang="en-US" sz="2200" dirty="0">
                <a:solidFill>
                  <a:srgbClr val="FFFFFF"/>
                </a:solidFill>
              </a:rPr>
              <a:t> mare, pot genera </a:t>
            </a:r>
            <a:r>
              <a:rPr lang="en-US" sz="2200" dirty="0" err="1">
                <a:solidFill>
                  <a:srgbClr val="FFFFFF"/>
                </a:solidFill>
              </a:rPr>
              <a:t>inclusiv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riscuri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sociale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adiționale</a:t>
            </a:r>
            <a:endParaRPr lang="en-US" sz="2200" dirty="0">
              <a:solidFill>
                <a:srgbClr val="FFFFFF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37C6901-9CED-D329-8D67-1B4ED2EBF3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3" t="-4800" r="-1935" b="4800"/>
          <a:stretch/>
        </p:blipFill>
        <p:spPr bwMode="auto">
          <a:xfrm>
            <a:off x="6437450" y="196900"/>
            <a:ext cx="585216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2">
            <a:extLst>
              <a:ext uri="{FF2B5EF4-FFF2-40B4-BE49-F238E27FC236}">
                <a16:creationId xmlns:a16="http://schemas.microsoft.com/office/drawing/2014/main" id="{63EF19CE-4F1E-9F48-7843-8BC841655A1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863" y="6507212"/>
            <a:ext cx="2628900" cy="153888"/>
          </a:xfrm>
        </p:spPr>
        <p:txBody>
          <a:bodyPr/>
          <a:lstStyle/>
          <a:p>
            <a:r>
              <a:rPr lang="en-US" dirty="0"/>
              <a:t>31 octombrie 2024</a:t>
            </a:r>
          </a:p>
        </p:txBody>
      </p:sp>
    </p:spTree>
    <p:extLst>
      <p:ext uri="{BB962C8B-B14F-4D97-AF65-F5344CB8AC3E}">
        <p14:creationId xmlns:p14="http://schemas.microsoft.com/office/powerpoint/2010/main" val="16978491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971E0B-98B2-F480-D89A-2225AAF89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18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E8EC9E8-5B5F-292D-445A-4BCFA017F682}"/>
              </a:ext>
            </a:extLst>
          </p:cNvPr>
          <p:cNvSpPr txBox="1">
            <a:spLocks/>
          </p:cNvSpPr>
          <p:nvPr/>
        </p:nvSpPr>
        <p:spPr>
          <a:xfrm>
            <a:off x="680034" y="1034639"/>
            <a:ext cx="11179174" cy="469380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2200" dirty="0">
                <a:solidFill>
                  <a:srgbClr val="FFFFFF"/>
                </a:solidFill>
              </a:rPr>
              <a:t>Vulnerabilități în </a:t>
            </a:r>
            <a:r>
              <a:rPr lang="ro-RO" sz="2200" dirty="0">
                <a:solidFill>
                  <a:srgbClr val="FFFFFF"/>
                </a:solidFill>
              </a:rPr>
              <a:t>a</a:t>
            </a:r>
            <a:r>
              <a:rPr lang="it-IT" sz="2200" dirty="0">
                <a:solidFill>
                  <a:srgbClr val="FFFFFF"/>
                </a:solidFill>
              </a:rPr>
              <a:t>lgoritmi și </a:t>
            </a:r>
            <a:r>
              <a:rPr lang="ro-RO" sz="2200" dirty="0">
                <a:solidFill>
                  <a:srgbClr val="FFFFFF"/>
                </a:solidFill>
              </a:rPr>
              <a:t>m</a:t>
            </a:r>
            <a:r>
              <a:rPr lang="it-IT" sz="2200" dirty="0">
                <a:solidFill>
                  <a:srgbClr val="FFFFFF"/>
                </a:solidFill>
              </a:rPr>
              <a:t>odele</a:t>
            </a:r>
          </a:p>
          <a:p>
            <a:pPr marL="0" indent="0">
              <a:buNone/>
            </a:pPr>
            <a:endParaRPr lang="en-US" sz="2200" dirty="0">
              <a:solidFill>
                <a:srgbClr val="FFFFFF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rgbClr val="FFFFFF"/>
                </a:solidFill>
              </a:rPr>
              <a:t>Algoritmii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și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modelele</a:t>
            </a:r>
            <a:r>
              <a:rPr lang="en-US" sz="2200" dirty="0">
                <a:solidFill>
                  <a:srgbClr val="FFFFFF"/>
                </a:solidFill>
              </a:rPr>
              <a:t> AI pot </a:t>
            </a:r>
            <a:r>
              <a:rPr lang="ro-RO" sz="2200" dirty="0">
                <a:solidFill>
                  <a:srgbClr val="FFFFFF"/>
                </a:solidFill>
              </a:rPr>
              <a:t>prezenta ele însele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vulnerabilități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exploa</a:t>
            </a:r>
            <a:r>
              <a:rPr lang="ro-RO" sz="2200" dirty="0">
                <a:solidFill>
                  <a:srgbClr val="FFFFFF"/>
                </a:solidFill>
              </a:rPr>
              <a:t>tabile</a:t>
            </a:r>
            <a:r>
              <a:rPr lang="en-US" sz="2200" dirty="0">
                <a:solidFill>
                  <a:srgbClr val="FFFFFF"/>
                </a:solidFill>
              </a:rPr>
              <a:t> de </a:t>
            </a:r>
            <a:r>
              <a:rPr lang="ro-RO" sz="2200" dirty="0">
                <a:solidFill>
                  <a:srgbClr val="FFFFFF"/>
                </a:solidFill>
              </a:rPr>
              <a:t>către </a:t>
            </a:r>
            <a:r>
              <a:rPr lang="en-US" sz="2200" dirty="0" err="1">
                <a:solidFill>
                  <a:srgbClr val="FFFFFF"/>
                </a:solidFill>
              </a:rPr>
              <a:t>atacatori</a:t>
            </a:r>
            <a:r>
              <a:rPr lang="en-US" sz="2200" dirty="0">
                <a:solidFill>
                  <a:srgbClr val="FFFFFF"/>
                </a:solidFill>
              </a:rPr>
              <a:t>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rgbClr val="FFFFFF"/>
                </a:solidFill>
              </a:rPr>
              <a:t>Atacurile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implică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modificarea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intrărilor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pentru</a:t>
            </a:r>
            <a:r>
              <a:rPr lang="en-US" sz="2200" dirty="0">
                <a:solidFill>
                  <a:srgbClr val="FFFFFF"/>
                </a:solidFill>
              </a:rPr>
              <a:t> a induce </a:t>
            </a:r>
            <a:r>
              <a:rPr lang="en-US" sz="2200" dirty="0" err="1">
                <a:solidFill>
                  <a:srgbClr val="FFFFFF"/>
                </a:solidFill>
              </a:rPr>
              <a:t>erori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în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predicțiile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ro-RO" sz="2200" dirty="0">
                <a:solidFill>
                  <a:srgbClr val="FFFFFF"/>
                </a:solidFill>
              </a:rPr>
              <a:t>IA sau manipularea modelelor cu scopul determinării acestora să se comporte în favoarea atacatorilor</a:t>
            </a:r>
            <a:r>
              <a:rPr lang="en-US" sz="2200" dirty="0">
                <a:solidFill>
                  <a:srgbClr val="FFFFFF"/>
                </a:solidFill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200" b="1" dirty="0" err="1">
                <a:solidFill>
                  <a:srgbClr val="FF0000"/>
                </a:solidFill>
              </a:rPr>
              <a:t>Securizarea</a:t>
            </a:r>
            <a:r>
              <a:rPr lang="en-US" sz="2200" b="1" dirty="0">
                <a:solidFill>
                  <a:srgbClr val="FF0000"/>
                </a:solidFill>
              </a:rPr>
              <a:t> </a:t>
            </a:r>
            <a:r>
              <a:rPr lang="en-US" sz="2200" b="1" dirty="0" err="1">
                <a:solidFill>
                  <a:srgbClr val="FF0000"/>
                </a:solidFill>
              </a:rPr>
              <a:t>algoritmilor</a:t>
            </a:r>
            <a:r>
              <a:rPr lang="en-US" sz="2200" b="1" dirty="0">
                <a:solidFill>
                  <a:srgbClr val="FF0000"/>
                </a:solidFill>
              </a:rPr>
              <a:t> </a:t>
            </a:r>
            <a:r>
              <a:rPr lang="en-US" sz="2200" b="1" dirty="0" err="1">
                <a:solidFill>
                  <a:srgbClr val="FF0000"/>
                </a:solidFill>
              </a:rPr>
              <a:t>și</a:t>
            </a:r>
            <a:r>
              <a:rPr lang="en-US" sz="2200" b="1" dirty="0">
                <a:solidFill>
                  <a:srgbClr val="FF0000"/>
                </a:solidFill>
              </a:rPr>
              <a:t> </a:t>
            </a:r>
            <a:r>
              <a:rPr lang="en-US" sz="2200" b="1" dirty="0" err="1">
                <a:solidFill>
                  <a:srgbClr val="FF0000"/>
                </a:solidFill>
              </a:rPr>
              <a:t>validarea</a:t>
            </a:r>
            <a:r>
              <a:rPr lang="en-US" sz="2200" b="1" dirty="0">
                <a:solidFill>
                  <a:srgbClr val="FF0000"/>
                </a:solidFill>
              </a:rPr>
              <a:t> </a:t>
            </a:r>
            <a:r>
              <a:rPr lang="en-US" sz="2200" b="1" dirty="0" err="1">
                <a:solidFill>
                  <a:srgbClr val="FF0000"/>
                </a:solidFill>
              </a:rPr>
              <a:t>modelelor</a:t>
            </a:r>
            <a:r>
              <a:rPr lang="en-US" sz="2200" b="1" dirty="0">
                <a:solidFill>
                  <a:srgbClr val="FF0000"/>
                </a:solidFill>
              </a:rPr>
              <a:t> </a:t>
            </a:r>
            <a:r>
              <a:rPr lang="en-US" sz="2200" dirty="0">
                <a:solidFill>
                  <a:srgbClr val="FFFFFF"/>
                </a:solidFill>
              </a:rPr>
              <a:t>sunt </a:t>
            </a:r>
            <a:r>
              <a:rPr lang="en-US" sz="2200" dirty="0" err="1">
                <a:solidFill>
                  <a:srgbClr val="FFFFFF"/>
                </a:solidFill>
              </a:rPr>
              <a:t>esențiale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pentru</a:t>
            </a:r>
            <a:r>
              <a:rPr lang="en-US" sz="2200" dirty="0">
                <a:solidFill>
                  <a:srgbClr val="FFFFFF"/>
                </a:solidFill>
              </a:rPr>
              <a:t> a </a:t>
            </a:r>
            <a:r>
              <a:rPr lang="en-US" sz="2200" dirty="0" err="1">
                <a:solidFill>
                  <a:srgbClr val="FFFFFF"/>
                </a:solidFill>
              </a:rPr>
              <a:t>preveni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astfel</a:t>
            </a:r>
            <a:r>
              <a:rPr lang="en-US" sz="2200" dirty="0">
                <a:solidFill>
                  <a:srgbClr val="FFFFFF"/>
                </a:solidFill>
              </a:rPr>
              <a:t> de </a:t>
            </a:r>
            <a:r>
              <a:rPr lang="en-US" sz="2200" dirty="0" err="1">
                <a:solidFill>
                  <a:srgbClr val="FFFFFF"/>
                </a:solidFill>
              </a:rPr>
              <a:t>atacuri</a:t>
            </a:r>
            <a:r>
              <a:rPr lang="en-US" sz="2200" dirty="0">
                <a:solidFill>
                  <a:srgbClr val="FFFFFF"/>
                </a:solidFill>
              </a:rPr>
              <a:t>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37C6901-9CED-D329-8D67-1B4ED2EBF3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3" t="-4800" r="-1935" b="4800"/>
          <a:stretch/>
        </p:blipFill>
        <p:spPr bwMode="auto">
          <a:xfrm>
            <a:off x="6437450" y="196900"/>
            <a:ext cx="585216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2">
            <a:extLst>
              <a:ext uri="{FF2B5EF4-FFF2-40B4-BE49-F238E27FC236}">
                <a16:creationId xmlns:a16="http://schemas.microsoft.com/office/drawing/2014/main" id="{CFEFC37F-1D2C-618B-F2F4-C99A7C2633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863" y="6507212"/>
            <a:ext cx="2628900" cy="153888"/>
          </a:xfrm>
        </p:spPr>
        <p:txBody>
          <a:bodyPr/>
          <a:lstStyle/>
          <a:p>
            <a:r>
              <a:rPr lang="en-US" dirty="0"/>
              <a:t>31 octombrie 2024</a:t>
            </a:r>
          </a:p>
        </p:txBody>
      </p:sp>
    </p:spTree>
    <p:extLst>
      <p:ext uri="{BB962C8B-B14F-4D97-AF65-F5344CB8AC3E}">
        <p14:creationId xmlns:p14="http://schemas.microsoft.com/office/powerpoint/2010/main" val="22942758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971E0B-98B2-F480-D89A-2225AAF89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19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E8EC9E8-5B5F-292D-445A-4BCFA017F682}"/>
              </a:ext>
            </a:extLst>
          </p:cNvPr>
          <p:cNvSpPr txBox="1">
            <a:spLocks/>
          </p:cNvSpPr>
          <p:nvPr/>
        </p:nvSpPr>
        <p:spPr>
          <a:xfrm>
            <a:off x="680034" y="1034639"/>
            <a:ext cx="11251990" cy="469380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2200" dirty="0">
                <a:solidFill>
                  <a:srgbClr val="FFFFFF"/>
                </a:solidFill>
              </a:rPr>
              <a:t>Riscul de decizii eronate</a:t>
            </a:r>
          </a:p>
          <a:p>
            <a:pPr marL="0" indent="0">
              <a:buNone/>
            </a:pPr>
            <a:endParaRPr lang="en-US" sz="2200" dirty="0">
              <a:solidFill>
                <a:srgbClr val="FFFFFF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rgbClr val="FFFFFF"/>
                </a:solidFill>
              </a:rPr>
              <a:t>Deciziile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luate</a:t>
            </a:r>
            <a:r>
              <a:rPr lang="en-US" sz="2200" dirty="0">
                <a:solidFill>
                  <a:srgbClr val="FFFFFF"/>
                </a:solidFill>
              </a:rPr>
              <a:t> de </a:t>
            </a:r>
            <a:r>
              <a:rPr lang="en-US" sz="2200" dirty="0" err="1">
                <a:solidFill>
                  <a:srgbClr val="FFFFFF"/>
                </a:solidFill>
              </a:rPr>
              <a:t>sistemele</a:t>
            </a:r>
            <a:r>
              <a:rPr lang="en-US" sz="2200" dirty="0">
                <a:solidFill>
                  <a:srgbClr val="FFFFFF"/>
                </a:solidFill>
              </a:rPr>
              <a:t> IA </a:t>
            </a:r>
            <a:r>
              <a:rPr lang="ro-RO" sz="2200" dirty="0">
                <a:solidFill>
                  <a:srgbClr val="FFFFFF"/>
                </a:solidFill>
              </a:rPr>
              <a:t>autonome </a:t>
            </a:r>
            <a:r>
              <a:rPr lang="en-US" sz="2200" dirty="0">
                <a:solidFill>
                  <a:srgbClr val="FFFFFF"/>
                </a:solidFill>
              </a:rPr>
              <a:t>pot </a:t>
            </a:r>
            <a:r>
              <a:rPr lang="en-US" sz="2200" dirty="0" err="1">
                <a:solidFill>
                  <a:srgbClr val="FFFFFF"/>
                </a:solidFill>
              </a:rPr>
              <a:t>avea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consecințe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majore</a:t>
            </a:r>
            <a:r>
              <a:rPr lang="en-US" sz="2200" dirty="0">
                <a:solidFill>
                  <a:srgbClr val="FFFFFF"/>
                </a:solidFill>
              </a:rPr>
              <a:t>, </a:t>
            </a:r>
            <a:r>
              <a:rPr lang="en-US" sz="2200" dirty="0" err="1">
                <a:solidFill>
                  <a:srgbClr val="FFFFFF"/>
                </a:solidFill>
              </a:rPr>
              <a:t>mai</a:t>
            </a:r>
            <a:r>
              <a:rPr lang="en-US" sz="2200" dirty="0">
                <a:solidFill>
                  <a:srgbClr val="FFFFFF"/>
                </a:solidFill>
              </a:rPr>
              <a:t> ales </a:t>
            </a:r>
            <a:r>
              <a:rPr lang="en-US" sz="2200" dirty="0" err="1">
                <a:solidFill>
                  <a:srgbClr val="FFFFFF"/>
                </a:solidFill>
              </a:rPr>
              <a:t>dacă</a:t>
            </a:r>
            <a:r>
              <a:rPr lang="en-US" sz="2200" dirty="0">
                <a:solidFill>
                  <a:srgbClr val="FFFFFF"/>
                </a:solidFill>
              </a:rPr>
              <a:t> sunt </a:t>
            </a:r>
            <a:r>
              <a:rPr lang="en-US" sz="2200" dirty="0" err="1">
                <a:solidFill>
                  <a:srgbClr val="FFFFFF"/>
                </a:solidFill>
              </a:rPr>
              <a:t>eronate</a:t>
            </a:r>
            <a:r>
              <a:rPr lang="en-US" sz="2200" dirty="0">
                <a:solidFill>
                  <a:srgbClr val="FFFFFF"/>
                </a:solidFill>
              </a:rPr>
              <a:t>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rgbClr val="FFFFFF"/>
                </a:solidFill>
              </a:rPr>
              <a:t>În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domenii</a:t>
            </a:r>
            <a:r>
              <a:rPr lang="en-US" sz="2200" dirty="0">
                <a:solidFill>
                  <a:srgbClr val="FFFFFF"/>
                </a:solidFill>
              </a:rPr>
              <a:t> precum cel </a:t>
            </a:r>
            <a:r>
              <a:rPr lang="en-US" sz="2200" dirty="0" err="1">
                <a:solidFill>
                  <a:srgbClr val="FFFFFF"/>
                </a:solidFill>
              </a:rPr>
              <a:t>militar</a:t>
            </a:r>
            <a:r>
              <a:rPr lang="en-US" sz="2200" dirty="0">
                <a:solidFill>
                  <a:srgbClr val="FFFFFF"/>
                </a:solidFill>
              </a:rPr>
              <a:t>, </a:t>
            </a:r>
            <a:r>
              <a:rPr lang="en-US" sz="2200" dirty="0" err="1">
                <a:solidFill>
                  <a:srgbClr val="FFFFFF"/>
                </a:solidFill>
              </a:rPr>
              <a:t>medicina</a:t>
            </a:r>
            <a:r>
              <a:rPr lang="en-US" sz="2200" dirty="0">
                <a:solidFill>
                  <a:srgbClr val="FFFFFF"/>
                </a:solidFill>
              </a:rPr>
              <a:t>, </a:t>
            </a:r>
            <a:r>
              <a:rPr lang="en-US" sz="2200" dirty="0" err="1">
                <a:solidFill>
                  <a:srgbClr val="FFFFFF"/>
                </a:solidFill>
              </a:rPr>
              <a:t>finanțele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și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justiția</a:t>
            </a:r>
            <a:r>
              <a:rPr lang="en-US" sz="2200" dirty="0">
                <a:solidFill>
                  <a:srgbClr val="FFFFFF"/>
                </a:solidFill>
              </a:rPr>
              <a:t>, </a:t>
            </a:r>
            <a:r>
              <a:rPr lang="en-US" sz="2200" dirty="0" err="1">
                <a:solidFill>
                  <a:srgbClr val="FFFFFF"/>
                </a:solidFill>
              </a:rPr>
              <a:t>deciziile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incorecte</a:t>
            </a:r>
            <a:r>
              <a:rPr lang="en-US" sz="2200" dirty="0">
                <a:solidFill>
                  <a:srgbClr val="FFFFFF"/>
                </a:solidFill>
              </a:rPr>
              <a:t> pot duce la </a:t>
            </a:r>
            <a:r>
              <a:rPr lang="en-US" sz="2200" dirty="0" err="1">
                <a:solidFill>
                  <a:srgbClr val="FFFFFF"/>
                </a:solidFill>
              </a:rPr>
              <a:t>pierderi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financiare</a:t>
            </a:r>
            <a:r>
              <a:rPr lang="en-US" sz="2200" dirty="0">
                <a:solidFill>
                  <a:srgbClr val="FFFFFF"/>
                </a:solidFill>
              </a:rPr>
              <a:t>, </a:t>
            </a:r>
            <a:r>
              <a:rPr lang="en-US" sz="2200" dirty="0" err="1">
                <a:solidFill>
                  <a:srgbClr val="FFFFFF"/>
                </a:solidFill>
              </a:rPr>
              <a:t>probleme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legale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ro-RO" sz="2200" dirty="0">
                <a:solidFill>
                  <a:srgbClr val="FFFFFF"/>
                </a:solidFill>
              </a:rPr>
              <a:t>sau - în cazuri extreme – la </a:t>
            </a:r>
            <a:r>
              <a:rPr lang="en-US" sz="2200" dirty="0" err="1">
                <a:solidFill>
                  <a:srgbClr val="FFFFFF"/>
                </a:solidFill>
              </a:rPr>
              <a:t>pierderi</a:t>
            </a:r>
            <a:r>
              <a:rPr lang="en-US" sz="2200" dirty="0">
                <a:solidFill>
                  <a:srgbClr val="FFFFFF"/>
                </a:solidFill>
              </a:rPr>
              <a:t> de </a:t>
            </a:r>
            <a:r>
              <a:rPr lang="en-US" sz="2200" dirty="0" err="1">
                <a:solidFill>
                  <a:srgbClr val="FFFFFF"/>
                </a:solidFill>
              </a:rPr>
              <a:t>vieți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omenești</a:t>
            </a:r>
            <a:r>
              <a:rPr lang="en-US" sz="2200" dirty="0">
                <a:solidFill>
                  <a:srgbClr val="FFFFFF"/>
                </a:solidFill>
              </a:rPr>
              <a:t>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FFFFFF"/>
                </a:solidFill>
              </a:rPr>
              <a:t>E</a:t>
            </a:r>
            <a:r>
              <a:rPr lang="ro-RO" sz="2200" dirty="0">
                <a:solidFill>
                  <a:srgbClr val="FFFFFF"/>
                </a:solidFill>
              </a:rPr>
              <a:t> </a:t>
            </a:r>
            <a:r>
              <a:rPr lang="en-US" sz="2200" dirty="0">
                <a:solidFill>
                  <a:srgbClr val="FFFFFF"/>
                </a:solidFill>
              </a:rPr>
              <a:t>important</a:t>
            </a:r>
            <a:r>
              <a:rPr lang="ro-RO" sz="2200" dirty="0">
                <a:solidFill>
                  <a:srgbClr val="FFFFFF"/>
                </a:solidFill>
              </a:rPr>
              <a:t>ă</a:t>
            </a:r>
            <a:r>
              <a:rPr lang="en-US" sz="2200" dirty="0">
                <a:solidFill>
                  <a:srgbClr val="FFFFFF"/>
                </a:solidFill>
              </a:rPr>
              <a:t> implement</a:t>
            </a:r>
            <a:r>
              <a:rPr lang="ro-RO" sz="2200" dirty="0">
                <a:solidFill>
                  <a:srgbClr val="FFFFFF"/>
                </a:solidFill>
              </a:rPr>
              <a:t>area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ro-RO" sz="2200" dirty="0">
                <a:solidFill>
                  <a:srgbClr val="FFFFFF"/>
                </a:solidFill>
              </a:rPr>
              <a:t>unor </a:t>
            </a:r>
            <a:r>
              <a:rPr lang="en-US" sz="2200" dirty="0" err="1">
                <a:solidFill>
                  <a:srgbClr val="FFFFFF"/>
                </a:solidFill>
              </a:rPr>
              <a:t>mecanisme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ro-RO" sz="2200" dirty="0">
                <a:solidFill>
                  <a:srgbClr val="FFFFFF"/>
                </a:solidFill>
              </a:rPr>
              <a:t>adecvate </a:t>
            </a:r>
            <a:r>
              <a:rPr lang="en-US" sz="2200" dirty="0">
                <a:solidFill>
                  <a:srgbClr val="FFFFFF"/>
                </a:solidFill>
              </a:rPr>
              <a:t>de </a:t>
            </a:r>
            <a:r>
              <a:rPr lang="en-US" sz="2200" dirty="0" err="1">
                <a:solidFill>
                  <a:srgbClr val="FFFFFF"/>
                </a:solidFill>
              </a:rPr>
              <a:t>monitorizare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și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validare</a:t>
            </a:r>
            <a:r>
              <a:rPr lang="en-US" sz="2200" dirty="0">
                <a:solidFill>
                  <a:srgbClr val="FFFFFF"/>
                </a:solidFill>
              </a:rPr>
              <a:t> a </a:t>
            </a:r>
            <a:r>
              <a:rPr lang="en-US" sz="2200" dirty="0" err="1">
                <a:solidFill>
                  <a:srgbClr val="FFFFFF"/>
                </a:solidFill>
              </a:rPr>
              <a:t>deciziilor</a:t>
            </a:r>
            <a:r>
              <a:rPr lang="en-US" sz="2200" dirty="0">
                <a:solidFill>
                  <a:srgbClr val="FFFFFF"/>
                </a:solidFill>
              </a:rPr>
              <a:t> IA </a:t>
            </a:r>
            <a:r>
              <a:rPr lang="en-US" sz="2200" dirty="0" err="1">
                <a:solidFill>
                  <a:srgbClr val="FFFFFF"/>
                </a:solidFill>
              </a:rPr>
              <a:t>pentru</a:t>
            </a:r>
            <a:r>
              <a:rPr lang="en-US" sz="2200" dirty="0">
                <a:solidFill>
                  <a:srgbClr val="FFFFFF"/>
                </a:solidFill>
              </a:rPr>
              <a:t> a </a:t>
            </a:r>
            <a:r>
              <a:rPr lang="en-US" sz="2200" dirty="0" err="1">
                <a:solidFill>
                  <a:srgbClr val="FFFFFF"/>
                </a:solidFill>
              </a:rPr>
              <a:t>minimiza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acest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risc</a:t>
            </a:r>
            <a:r>
              <a:rPr lang="en-US" sz="2200" dirty="0">
                <a:solidFill>
                  <a:srgbClr val="FFFFFF"/>
                </a:solidFill>
              </a:rPr>
              <a:t>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37C6901-9CED-D329-8D67-1B4ED2EBF3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3" t="-4800" r="-1935" b="4800"/>
          <a:stretch/>
        </p:blipFill>
        <p:spPr bwMode="auto">
          <a:xfrm>
            <a:off x="6437450" y="196900"/>
            <a:ext cx="585216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2">
            <a:extLst>
              <a:ext uri="{FF2B5EF4-FFF2-40B4-BE49-F238E27FC236}">
                <a16:creationId xmlns:a16="http://schemas.microsoft.com/office/drawing/2014/main" id="{E93EA931-64A7-F720-EC15-AC3CA830CA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863" y="6507212"/>
            <a:ext cx="2628900" cy="153888"/>
          </a:xfrm>
        </p:spPr>
        <p:txBody>
          <a:bodyPr/>
          <a:lstStyle/>
          <a:p>
            <a:r>
              <a:rPr lang="en-US" dirty="0"/>
              <a:t>31 octombrie 2024</a:t>
            </a:r>
          </a:p>
        </p:txBody>
      </p:sp>
    </p:spTree>
    <p:extLst>
      <p:ext uri="{BB962C8B-B14F-4D97-AF65-F5344CB8AC3E}">
        <p14:creationId xmlns:p14="http://schemas.microsoft.com/office/powerpoint/2010/main" val="33228059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971E0B-98B2-F480-D89A-2225AAF89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2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E8EC9E8-5B5F-292D-445A-4BCFA017F682}"/>
              </a:ext>
            </a:extLst>
          </p:cNvPr>
          <p:cNvSpPr txBox="1">
            <a:spLocks/>
          </p:cNvSpPr>
          <p:nvPr/>
        </p:nvSpPr>
        <p:spPr>
          <a:xfrm>
            <a:off x="556398" y="1348211"/>
            <a:ext cx="5519998" cy="483351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8620" indent="-342900" algn="just">
              <a:lnSpc>
                <a:spcPct val="100000"/>
              </a:lnSpc>
              <a:spcAft>
                <a:spcPts val="0"/>
              </a:spcAft>
            </a:pPr>
            <a:endParaRPr lang="en-US" sz="2200" dirty="0"/>
          </a:p>
          <a:p>
            <a:pPr marL="388620" indent="-342900" algn="just">
              <a:lnSpc>
                <a:spcPct val="100000"/>
              </a:lnSpc>
              <a:spcAft>
                <a:spcPts val="0"/>
              </a:spcAft>
            </a:pPr>
            <a:endParaRPr lang="en-US" sz="2200" dirty="0"/>
          </a:p>
          <a:p>
            <a:pPr marL="45720" indent="0" algn="just">
              <a:lnSpc>
                <a:spcPct val="100000"/>
              </a:lnSpc>
              <a:spcAft>
                <a:spcPts val="0"/>
              </a:spcAft>
              <a:buNone/>
            </a:pPr>
            <a:r>
              <a:rPr lang="ro-RO" sz="2200" dirty="0">
                <a:solidFill>
                  <a:srgbClr val="FFFFFF"/>
                </a:solidFill>
              </a:rPr>
              <a:t>Victor-</a:t>
            </a:r>
            <a:r>
              <a:rPr lang="en-US" sz="2200" dirty="0">
                <a:solidFill>
                  <a:srgbClr val="FFFFFF"/>
                </a:solidFill>
              </a:rPr>
              <a:t>Alexandru Bertea</a:t>
            </a:r>
          </a:p>
          <a:p>
            <a:pPr marL="388620" indent="-342900" algn="just">
              <a:lnSpc>
                <a:spcPct val="100000"/>
              </a:lnSpc>
              <a:spcAft>
                <a:spcPts val="0"/>
              </a:spcAft>
            </a:pPr>
            <a:r>
              <a:rPr lang="en-US" sz="2200" dirty="0">
                <a:solidFill>
                  <a:srgbClr val="FFFFFF"/>
                </a:solidFill>
              </a:rPr>
              <a:t>&gt;   150 </a:t>
            </a:r>
            <a:r>
              <a:rPr lang="en-US" sz="2200" dirty="0" err="1">
                <a:solidFill>
                  <a:srgbClr val="FFFFFF"/>
                </a:solidFill>
              </a:rPr>
              <a:t>proiecte</a:t>
            </a:r>
            <a:r>
              <a:rPr lang="en-US" sz="2200" dirty="0">
                <a:solidFill>
                  <a:srgbClr val="FFFFFF"/>
                </a:solidFill>
              </a:rPr>
              <a:t> audit IT &amp; Securitate IT</a:t>
            </a:r>
          </a:p>
          <a:p>
            <a:pPr marL="388620" indent="-342900" algn="just">
              <a:lnSpc>
                <a:spcPct val="100000"/>
              </a:lnSpc>
              <a:spcAft>
                <a:spcPts val="0"/>
              </a:spcAft>
            </a:pPr>
            <a:r>
              <a:rPr lang="en-US" sz="2200" dirty="0">
                <a:solidFill>
                  <a:srgbClr val="FFFFFF"/>
                </a:solidFill>
              </a:rPr>
              <a:t>&gt;   200 </a:t>
            </a:r>
            <a:r>
              <a:rPr lang="en-US" sz="2200" dirty="0" err="1">
                <a:solidFill>
                  <a:srgbClr val="FFFFFF"/>
                </a:solidFill>
              </a:rPr>
              <a:t>proiecte</a:t>
            </a:r>
            <a:r>
              <a:rPr lang="en-US" sz="2200" dirty="0">
                <a:solidFill>
                  <a:srgbClr val="FFFFFF"/>
                </a:solidFill>
              </a:rPr>
              <a:t> opera</a:t>
            </a:r>
            <a:r>
              <a:rPr lang="ro-RO" sz="2200" dirty="0">
                <a:solidFill>
                  <a:srgbClr val="FFFFFF"/>
                </a:solidFill>
              </a:rPr>
              <a:t>ț</a:t>
            </a:r>
            <a:r>
              <a:rPr lang="en-US" sz="2200" dirty="0" err="1">
                <a:solidFill>
                  <a:srgbClr val="FFFFFF"/>
                </a:solidFill>
              </a:rPr>
              <a:t>ionale</a:t>
            </a:r>
            <a:r>
              <a:rPr lang="en-US" sz="2200" dirty="0">
                <a:solidFill>
                  <a:srgbClr val="FFFFFF"/>
                </a:solidFill>
              </a:rPr>
              <a:t> Securitate IT</a:t>
            </a:r>
          </a:p>
          <a:p>
            <a:pPr marL="388620" indent="-342900" algn="just">
              <a:lnSpc>
                <a:spcPct val="100000"/>
              </a:lnSpc>
              <a:spcAft>
                <a:spcPts val="0"/>
              </a:spcAft>
            </a:pPr>
            <a:r>
              <a:rPr lang="en-US" sz="2200" dirty="0">
                <a:solidFill>
                  <a:srgbClr val="FFFFFF"/>
                </a:solidFill>
              </a:rPr>
              <a:t>&gt;   50 </a:t>
            </a:r>
            <a:r>
              <a:rPr lang="en-US" sz="2200" dirty="0" err="1">
                <a:solidFill>
                  <a:srgbClr val="FFFFFF"/>
                </a:solidFill>
              </a:rPr>
              <a:t>proiecte</a:t>
            </a:r>
            <a:r>
              <a:rPr lang="en-US" sz="2200" dirty="0">
                <a:solidFill>
                  <a:srgbClr val="FFFFFF"/>
                </a:solidFill>
              </a:rPr>
              <a:t> Security Operations Center</a:t>
            </a:r>
          </a:p>
          <a:p>
            <a:pPr marL="388620" indent="-342900" algn="just">
              <a:lnSpc>
                <a:spcPct val="100000"/>
              </a:lnSpc>
              <a:spcAft>
                <a:spcPts val="0"/>
              </a:spcAft>
            </a:pPr>
            <a:r>
              <a:rPr lang="en-US" sz="2200" dirty="0">
                <a:solidFill>
                  <a:srgbClr val="FFFFFF"/>
                </a:solidFill>
              </a:rPr>
              <a:t>&gt; 60 </a:t>
            </a:r>
            <a:r>
              <a:rPr lang="en-US" sz="2200" dirty="0" err="1">
                <a:solidFill>
                  <a:srgbClr val="FFFFFF"/>
                </a:solidFill>
              </a:rPr>
              <a:t>cursuri</a:t>
            </a:r>
            <a:r>
              <a:rPr lang="en-US" sz="2200" dirty="0">
                <a:solidFill>
                  <a:srgbClr val="FFFFFF"/>
                </a:solidFill>
              </a:rPr>
              <a:t> de </a:t>
            </a:r>
            <a:r>
              <a:rPr lang="en-US" sz="2200" dirty="0" err="1">
                <a:solidFill>
                  <a:srgbClr val="FFFFFF"/>
                </a:solidFill>
              </a:rPr>
              <a:t>preg</a:t>
            </a:r>
            <a:r>
              <a:rPr lang="ro-RO" sz="2200" dirty="0">
                <a:solidFill>
                  <a:srgbClr val="FFFFFF"/>
                </a:solidFill>
              </a:rPr>
              <a:t>ă</a:t>
            </a:r>
            <a:r>
              <a:rPr lang="en-US" sz="2200" dirty="0">
                <a:solidFill>
                  <a:srgbClr val="FFFFFF"/>
                </a:solidFill>
              </a:rPr>
              <a:t>tire audit IT, management </a:t>
            </a:r>
            <a:r>
              <a:rPr lang="en-US" sz="2200" dirty="0" err="1">
                <a:solidFill>
                  <a:srgbClr val="FFFFFF"/>
                </a:solidFill>
              </a:rPr>
              <a:t>risc</a:t>
            </a:r>
            <a:r>
              <a:rPr lang="en-US" sz="2200" dirty="0">
                <a:solidFill>
                  <a:srgbClr val="FFFFFF"/>
                </a:solidFill>
              </a:rPr>
              <a:t> IT </a:t>
            </a:r>
            <a:r>
              <a:rPr lang="en-US" sz="2200" dirty="0" err="1">
                <a:solidFill>
                  <a:srgbClr val="FFFFFF"/>
                </a:solidFill>
              </a:rPr>
              <a:t>și</a:t>
            </a:r>
            <a:r>
              <a:rPr lang="en-US" sz="2200" dirty="0">
                <a:solidFill>
                  <a:srgbClr val="FFFFFF"/>
                </a:solidFill>
              </a:rPr>
              <a:t> securitate IT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37C6901-9CED-D329-8D67-1B4ED2EBF3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3" t="-4800" r="-1935" b="4800"/>
          <a:stretch/>
        </p:blipFill>
        <p:spPr bwMode="auto">
          <a:xfrm>
            <a:off x="6437450" y="196900"/>
            <a:ext cx="585216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Date Placeholder 12">
            <a:extLst>
              <a:ext uri="{FF2B5EF4-FFF2-40B4-BE49-F238E27FC236}">
                <a16:creationId xmlns:a16="http://schemas.microsoft.com/office/drawing/2014/main" id="{7715DD91-B8A5-9928-CD97-42AF85A750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863" y="6507212"/>
            <a:ext cx="2628900" cy="153888"/>
          </a:xfrm>
        </p:spPr>
        <p:txBody>
          <a:bodyPr/>
          <a:lstStyle/>
          <a:p>
            <a:r>
              <a:rPr lang="en-US" dirty="0"/>
              <a:t>31 octombrie 2024</a:t>
            </a:r>
          </a:p>
        </p:txBody>
      </p:sp>
      <p:pic>
        <p:nvPicPr>
          <p:cNvPr id="1026" name="Picture 2" descr="Fortinet NSE 1-2-3 Network Security Associate | Udemy">
            <a:extLst>
              <a:ext uri="{FF2B5EF4-FFF2-40B4-BE49-F238E27FC236}">
                <a16:creationId xmlns:a16="http://schemas.microsoft.com/office/drawing/2014/main" id="{112C471A-AC26-1BB1-2914-06C2BFCBBD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295" y="3306005"/>
            <a:ext cx="1909255" cy="85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A4AE5DC7-0D90-EF3A-F0DF-342A5C8A9015}"/>
              </a:ext>
            </a:extLst>
          </p:cNvPr>
          <p:cNvGrpSpPr/>
          <p:nvPr/>
        </p:nvGrpSpPr>
        <p:grpSpPr>
          <a:xfrm>
            <a:off x="8475459" y="2064416"/>
            <a:ext cx="2208092" cy="1214037"/>
            <a:chOff x="7261422" y="3325608"/>
            <a:chExt cx="2127472" cy="1136378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93D0C5B-4765-47F6-1AD8-62F02958FEF1}"/>
                </a:ext>
              </a:extLst>
            </p:cNvPr>
            <p:cNvSpPr/>
            <p:nvPr/>
          </p:nvSpPr>
          <p:spPr>
            <a:xfrm>
              <a:off x="7261422" y="3325608"/>
              <a:ext cx="2127472" cy="1136378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accent1">
                  <a:shade val="15000"/>
                  <a:alpha val="1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028" name="Picture 4" descr="CISA: Official ISACA Training Seminars - Intrinsec">
              <a:extLst>
                <a:ext uri="{FF2B5EF4-FFF2-40B4-BE49-F238E27FC236}">
                  <a16:creationId xmlns:a16="http://schemas.microsoft.com/office/drawing/2014/main" id="{F44449D8-6A34-03B6-4629-AAAD87A55A9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45007" y="3509271"/>
              <a:ext cx="1930798" cy="7690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30" name="Picture 6" descr="Cyber Threat Management badge image. Learning. Intermediate level. Issued by Cisco">
            <a:extLst>
              <a:ext uri="{FF2B5EF4-FFF2-40B4-BE49-F238E27FC236}">
                <a16:creationId xmlns:a16="http://schemas.microsoft.com/office/drawing/2014/main" id="{A8943F20-8EB0-BA2E-979A-A3E9C74AF8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1422" y="2064417"/>
            <a:ext cx="1214037" cy="121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CDF1182-D5F7-83C2-BE0E-B3B6E0A636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61422" y="3827130"/>
            <a:ext cx="1498896" cy="32475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2C3FA2C-032A-E883-EF52-C2A15030325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61422" y="3298694"/>
            <a:ext cx="1498896" cy="508196"/>
          </a:xfrm>
          <a:prstGeom prst="rect">
            <a:avLst/>
          </a:prstGeom>
        </p:spPr>
      </p:pic>
      <p:pic>
        <p:nvPicPr>
          <p:cNvPr id="5" name="Picture 2" descr="How to get Certified for Cybersecurity | Fortinet">
            <a:extLst>
              <a:ext uri="{FF2B5EF4-FFF2-40B4-BE49-F238E27FC236}">
                <a16:creationId xmlns:a16="http://schemas.microsoft.com/office/drawing/2014/main" id="{E04760A0-2567-835A-4EE9-A03340C94F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8440" y="4186943"/>
            <a:ext cx="965789" cy="965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Fortinet Certified Fundamentals Cybersecurity - Credly">
            <a:extLst>
              <a:ext uri="{FF2B5EF4-FFF2-40B4-BE49-F238E27FC236}">
                <a16:creationId xmlns:a16="http://schemas.microsoft.com/office/drawing/2014/main" id="{05E0F9BB-F437-46BB-4F25-E91816E41F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0635" y="4186943"/>
            <a:ext cx="965789" cy="965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279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Data Points Digital background">
            <a:extLst>
              <a:ext uri="{FF2B5EF4-FFF2-40B4-BE49-F238E27FC236}">
                <a16:creationId xmlns:a16="http://schemas.microsoft.com/office/drawing/2014/main" id="{5FED7C55-F545-49A1-90FD-D853A25AB45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40F1DF5B-353A-4270-8C10-6A15094411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8812" y="1935883"/>
            <a:ext cx="7983163" cy="2986234"/>
          </a:xfrm>
        </p:spPr>
        <p:txBody>
          <a:bodyPr vert="horz" wrap="square" lIns="0" tIns="0" rIns="0" bIns="0" rtlCol="0" anchor="b" anchorCtr="0"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it-IT" dirty="0"/>
              <a:t>Aspecte etice și de confidențialitate în gestionarea riscurilor </a:t>
            </a:r>
            <a:r>
              <a:rPr lang="ro-RO" dirty="0"/>
              <a:t>IA</a:t>
            </a:r>
            <a:endParaRPr lang="en-US" sz="64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E7D98D-6710-41D2-B258-E1A1059D2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20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DA9C723-6ECD-8397-318F-D91F31FEF0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3" t="-4800" r="-1935" b="4800"/>
          <a:stretch/>
        </p:blipFill>
        <p:spPr bwMode="auto">
          <a:xfrm>
            <a:off x="6437450" y="196900"/>
            <a:ext cx="585216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2">
            <a:extLst>
              <a:ext uri="{FF2B5EF4-FFF2-40B4-BE49-F238E27FC236}">
                <a16:creationId xmlns:a16="http://schemas.microsoft.com/office/drawing/2014/main" id="{7E5F6326-8205-9194-E6F5-02A24BAAB7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863" y="6507212"/>
            <a:ext cx="2628900" cy="153888"/>
          </a:xfrm>
        </p:spPr>
        <p:txBody>
          <a:bodyPr/>
          <a:lstStyle/>
          <a:p>
            <a:r>
              <a:rPr lang="en-US" dirty="0"/>
              <a:t>31 octombrie 2024</a:t>
            </a:r>
          </a:p>
        </p:txBody>
      </p:sp>
    </p:spTree>
    <p:extLst>
      <p:ext uri="{BB962C8B-B14F-4D97-AF65-F5344CB8AC3E}">
        <p14:creationId xmlns:p14="http://schemas.microsoft.com/office/powerpoint/2010/main" val="29116839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971E0B-98B2-F480-D89A-2225AAF89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21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E8EC9E8-5B5F-292D-445A-4BCFA017F682}"/>
              </a:ext>
            </a:extLst>
          </p:cNvPr>
          <p:cNvSpPr txBox="1">
            <a:spLocks/>
          </p:cNvSpPr>
          <p:nvPr/>
        </p:nvSpPr>
        <p:spPr>
          <a:xfrm>
            <a:off x="680034" y="1034639"/>
            <a:ext cx="11332672" cy="469380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2200" dirty="0">
                <a:solidFill>
                  <a:srgbClr val="FFFFFF"/>
                </a:solidFill>
              </a:rPr>
              <a:t>Transparența și «explicabilitatea» algoritmilor AI</a:t>
            </a:r>
          </a:p>
          <a:p>
            <a:pPr marL="0" indent="0">
              <a:buNone/>
            </a:pPr>
            <a:endParaRPr lang="en-US" sz="1050" dirty="0">
              <a:solidFill>
                <a:srgbClr val="FFFFFF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rgbClr val="FFFFFF"/>
                </a:solidFill>
              </a:rPr>
              <a:t>Transparența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și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explicabilitatea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algoritmilor</a:t>
            </a:r>
            <a:r>
              <a:rPr lang="en-US" sz="2200" dirty="0">
                <a:solidFill>
                  <a:srgbClr val="FFFFFF"/>
                </a:solidFill>
              </a:rPr>
              <a:t> AI sunt </a:t>
            </a:r>
            <a:r>
              <a:rPr lang="en-US" sz="2200" dirty="0" err="1">
                <a:solidFill>
                  <a:srgbClr val="FFFFFF"/>
                </a:solidFill>
              </a:rPr>
              <a:t>esențiale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pentru</a:t>
            </a:r>
            <a:r>
              <a:rPr lang="en-US" sz="2200" dirty="0">
                <a:solidFill>
                  <a:srgbClr val="FFFFFF"/>
                </a:solidFill>
              </a:rPr>
              <a:t> a </a:t>
            </a:r>
            <a:r>
              <a:rPr lang="en-US" sz="2200" dirty="0" err="1">
                <a:solidFill>
                  <a:srgbClr val="FFFFFF"/>
                </a:solidFill>
              </a:rPr>
              <a:t>asigura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că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utilizatorii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și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părțile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interesate</a:t>
            </a:r>
            <a:r>
              <a:rPr lang="en-US" sz="2200" dirty="0">
                <a:solidFill>
                  <a:srgbClr val="FFFFFF"/>
                </a:solidFill>
              </a:rPr>
              <a:t> pot </a:t>
            </a:r>
            <a:r>
              <a:rPr lang="en-US" sz="2200" dirty="0" err="1">
                <a:solidFill>
                  <a:srgbClr val="FFFFFF"/>
                </a:solidFill>
              </a:rPr>
              <a:t>înțelege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modul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în</a:t>
            </a:r>
            <a:r>
              <a:rPr lang="en-US" sz="2200" dirty="0">
                <a:solidFill>
                  <a:srgbClr val="FFFFFF"/>
                </a:solidFill>
              </a:rPr>
              <a:t> care </a:t>
            </a:r>
            <a:r>
              <a:rPr lang="en-US" sz="2200" dirty="0" err="1">
                <a:solidFill>
                  <a:srgbClr val="FFFFFF"/>
                </a:solidFill>
              </a:rPr>
              <a:t>funcționează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și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iau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decizii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aceste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sisteme</a:t>
            </a:r>
            <a:r>
              <a:rPr lang="en-US" sz="2200" dirty="0">
                <a:solidFill>
                  <a:srgbClr val="FFFFFF"/>
                </a:solidFill>
              </a:rPr>
              <a:t>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rgbClr val="FFFFFF"/>
                </a:solidFill>
              </a:rPr>
              <a:t>Algoritmii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opaci</a:t>
            </a:r>
            <a:r>
              <a:rPr lang="en-US" sz="2200" dirty="0">
                <a:solidFill>
                  <a:srgbClr val="FFFFFF"/>
                </a:solidFill>
              </a:rPr>
              <a:t> pot genera </a:t>
            </a:r>
            <a:r>
              <a:rPr lang="en-US" sz="2200" dirty="0" err="1">
                <a:solidFill>
                  <a:srgbClr val="FFFFFF"/>
                </a:solidFill>
              </a:rPr>
              <a:t>neîncredere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și</a:t>
            </a:r>
            <a:r>
              <a:rPr lang="en-US" sz="2200" dirty="0">
                <a:solidFill>
                  <a:srgbClr val="FFFFFF"/>
                </a:solidFill>
              </a:rPr>
              <a:t> pot face </a:t>
            </a:r>
            <a:r>
              <a:rPr lang="en-US" sz="2200" dirty="0" err="1">
                <a:solidFill>
                  <a:srgbClr val="FFFFFF"/>
                </a:solidFill>
              </a:rPr>
              <a:t>dificilă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identificarea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și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corectarea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prejudecăților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sau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ro-RO" sz="2200" dirty="0">
                <a:solidFill>
                  <a:srgbClr val="FFFFFF"/>
                </a:solidFill>
              </a:rPr>
              <a:t>a </a:t>
            </a:r>
            <a:r>
              <a:rPr lang="en-US" sz="2200" dirty="0" err="1">
                <a:solidFill>
                  <a:srgbClr val="FFFFFF"/>
                </a:solidFill>
              </a:rPr>
              <a:t>erorilor</a:t>
            </a:r>
            <a:r>
              <a:rPr lang="en-US" sz="2200" dirty="0">
                <a:solidFill>
                  <a:srgbClr val="FFFFFF"/>
                </a:solidFill>
              </a:rPr>
              <a:t>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rgbClr val="FFFFFF"/>
                </a:solidFill>
              </a:rPr>
              <a:t>Promovarea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transparenței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ajută</a:t>
            </a:r>
            <a:r>
              <a:rPr lang="en-US" sz="2200" dirty="0">
                <a:solidFill>
                  <a:srgbClr val="FFFFFF"/>
                </a:solidFill>
              </a:rPr>
              <a:t> la </a:t>
            </a:r>
            <a:r>
              <a:rPr lang="en-US" sz="2200" dirty="0" err="1">
                <a:solidFill>
                  <a:srgbClr val="FFFFFF"/>
                </a:solidFill>
              </a:rPr>
              <a:t>responsabilizarea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dezvoltatorilor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sistemelor</a:t>
            </a:r>
            <a:r>
              <a:rPr lang="en-US" sz="2200" dirty="0">
                <a:solidFill>
                  <a:srgbClr val="FFFFFF"/>
                </a:solidFill>
              </a:rPr>
              <a:t> IA (</a:t>
            </a:r>
            <a:r>
              <a:rPr lang="en-US" sz="2200" dirty="0" err="1">
                <a:solidFill>
                  <a:srgbClr val="FFFFFF"/>
                </a:solidFill>
              </a:rPr>
              <a:t>atentie</a:t>
            </a:r>
            <a:r>
              <a:rPr lang="en-US" sz="2200" dirty="0">
                <a:solidFill>
                  <a:srgbClr val="FFFFFF"/>
                </a:solidFill>
              </a:rPr>
              <a:t>, nu</a:t>
            </a:r>
            <a:r>
              <a:rPr lang="ro-RO" sz="2200" dirty="0">
                <a:solidFill>
                  <a:srgbClr val="FFFFFF"/>
                </a:solidFill>
              </a:rPr>
              <a:t> doar</a:t>
            </a:r>
            <a:r>
              <a:rPr lang="en-US" sz="2200" dirty="0">
                <a:solidFill>
                  <a:srgbClr val="FFFFFF"/>
                </a:solidFill>
              </a:rPr>
              <a:t> a </a:t>
            </a:r>
            <a:r>
              <a:rPr lang="en-US" sz="2200" dirty="0" err="1">
                <a:solidFill>
                  <a:srgbClr val="FFFFFF"/>
                </a:solidFill>
              </a:rPr>
              <a:t>programatorilor</a:t>
            </a:r>
            <a:r>
              <a:rPr lang="en-US" sz="2200" dirty="0">
                <a:solidFill>
                  <a:srgbClr val="FFFFFF"/>
                </a:solidFill>
              </a:rPr>
              <a:t>, ci </a:t>
            </a:r>
            <a:r>
              <a:rPr lang="ro-RO" sz="2200" dirty="0">
                <a:solidFill>
                  <a:srgbClr val="FFFFFF"/>
                </a:solidFill>
              </a:rPr>
              <a:t>mai ales </a:t>
            </a:r>
            <a:r>
              <a:rPr lang="en-US" sz="2200" dirty="0">
                <a:solidFill>
                  <a:srgbClr val="FFFFFF"/>
                </a:solidFill>
              </a:rPr>
              <a:t>a </a:t>
            </a:r>
            <a:r>
              <a:rPr lang="en-US" sz="2200" dirty="0" err="1">
                <a:solidFill>
                  <a:srgbClr val="FFFFFF"/>
                </a:solidFill>
              </a:rPr>
              <a:t>responsabililor</a:t>
            </a:r>
            <a:r>
              <a:rPr lang="en-US" sz="2200" dirty="0">
                <a:solidFill>
                  <a:srgbClr val="FFFFFF"/>
                </a:solidFill>
              </a:rPr>
              <a:t> de </a:t>
            </a:r>
            <a:r>
              <a:rPr lang="en-US" sz="2200" dirty="0" err="1">
                <a:solidFill>
                  <a:srgbClr val="FFFFFF"/>
                </a:solidFill>
              </a:rPr>
              <a:t>procese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ro-RO" sz="2200" dirty="0">
                <a:solidFill>
                  <a:srgbClr val="FFFFFF"/>
                </a:solidFill>
              </a:rPr>
              <a:t>business care conțin I</a:t>
            </a:r>
            <a:r>
              <a:rPr lang="en-US" sz="2200" dirty="0">
                <a:solidFill>
                  <a:srgbClr val="FFFFFF"/>
                </a:solidFill>
              </a:rPr>
              <a:t>A) </a:t>
            </a:r>
            <a:r>
              <a:rPr lang="en-US" sz="2200" dirty="0" err="1">
                <a:solidFill>
                  <a:srgbClr val="FFFFFF"/>
                </a:solidFill>
              </a:rPr>
              <a:t>și</a:t>
            </a:r>
            <a:r>
              <a:rPr lang="en-US" sz="2200" dirty="0">
                <a:solidFill>
                  <a:srgbClr val="FFFFFF"/>
                </a:solidFill>
              </a:rPr>
              <a:t> la </a:t>
            </a:r>
            <a:r>
              <a:rPr lang="en-US" sz="2200" dirty="0" err="1">
                <a:solidFill>
                  <a:srgbClr val="FFFFFF"/>
                </a:solidFill>
              </a:rPr>
              <a:t>asigurarea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că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deciziile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algoritmice</a:t>
            </a:r>
            <a:r>
              <a:rPr lang="en-US" sz="2200" dirty="0">
                <a:solidFill>
                  <a:srgbClr val="FFFFFF"/>
                </a:solidFill>
              </a:rPr>
              <a:t> sunt </a:t>
            </a:r>
            <a:r>
              <a:rPr lang="ro-RO" sz="2200" dirty="0">
                <a:solidFill>
                  <a:srgbClr val="FFFFFF"/>
                </a:solidFill>
              </a:rPr>
              <a:t>legale, </a:t>
            </a:r>
            <a:r>
              <a:rPr lang="en-US" sz="2200" dirty="0" err="1">
                <a:solidFill>
                  <a:srgbClr val="FFFFFF"/>
                </a:solidFill>
              </a:rPr>
              <a:t>echitabile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și</a:t>
            </a:r>
            <a:r>
              <a:rPr lang="en-US" sz="2200" dirty="0">
                <a:solidFill>
                  <a:srgbClr val="FFFFFF"/>
                </a:solidFill>
              </a:rPr>
              <a:t> bine </a:t>
            </a:r>
            <a:r>
              <a:rPr lang="en-US" sz="2200" dirty="0" err="1">
                <a:solidFill>
                  <a:srgbClr val="FFFFFF"/>
                </a:solidFill>
              </a:rPr>
              <a:t>fundamentate</a:t>
            </a:r>
            <a:r>
              <a:rPr lang="en-US" sz="2200" dirty="0">
                <a:solidFill>
                  <a:srgbClr val="FFFFFF"/>
                </a:solidFill>
              </a:rPr>
              <a:t>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37C6901-9CED-D329-8D67-1B4ED2EBF3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3" t="-4800" r="-1935" b="4800"/>
          <a:stretch/>
        </p:blipFill>
        <p:spPr bwMode="auto">
          <a:xfrm>
            <a:off x="6437450" y="196900"/>
            <a:ext cx="585216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2">
            <a:extLst>
              <a:ext uri="{FF2B5EF4-FFF2-40B4-BE49-F238E27FC236}">
                <a16:creationId xmlns:a16="http://schemas.microsoft.com/office/drawing/2014/main" id="{1241C645-D01D-C7E0-9C76-E914562A607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863" y="6507212"/>
            <a:ext cx="2628900" cy="153888"/>
          </a:xfrm>
        </p:spPr>
        <p:txBody>
          <a:bodyPr/>
          <a:lstStyle/>
          <a:p>
            <a:r>
              <a:rPr lang="en-US" dirty="0"/>
              <a:t>31 octombrie 2024</a:t>
            </a:r>
          </a:p>
        </p:txBody>
      </p:sp>
    </p:spTree>
    <p:extLst>
      <p:ext uri="{BB962C8B-B14F-4D97-AF65-F5344CB8AC3E}">
        <p14:creationId xmlns:p14="http://schemas.microsoft.com/office/powerpoint/2010/main" val="15311150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971E0B-98B2-F480-D89A-2225AAF89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22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E8EC9E8-5B5F-292D-445A-4BCFA017F682}"/>
              </a:ext>
            </a:extLst>
          </p:cNvPr>
          <p:cNvSpPr txBox="1">
            <a:spLocks/>
          </p:cNvSpPr>
          <p:nvPr/>
        </p:nvSpPr>
        <p:spPr>
          <a:xfrm>
            <a:off x="680034" y="1034639"/>
            <a:ext cx="11332672" cy="469380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2200" dirty="0">
                <a:solidFill>
                  <a:srgbClr val="FFFFFF"/>
                </a:solidFill>
              </a:rPr>
              <a:t>Evitarea și gestionarea prejudecăților în </a:t>
            </a:r>
            <a:r>
              <a:rPr lang="ro-RO" sz="2200" dirty="0">
                <a:solidFill>
                  <a:srgbClr val="FFFFFF"/>
                </a:solidFill>
              </a:rPr>
              <a:t>IA</a:t>
            </a:r>
            <a:endParaRPr lang="it-IT" sz="2200" dirty="0">
              <a:solidFill>
                <a:srgbClr val="FFFFFF"/>
              </a:solidFill>
            </a:endParaRPr>
          </a:p>
          <a:p>
            <a:pPr marL="0" indent="0">
              <a:buNone/>
            </a:pPr>
            <a:endParaRPr lang="en-US" sz="1050" dirty="0">
              <a:solidFill>
                <a:srgbClr val="FFFFFF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rgbClr val="FFFFFF"/>
                </a:solidFill>
              </a:rPr>
              <a:t>Prejudecățile</a:t>
            </a:r>
            <a:r>
              <a:rPr lang="en-US" sz="2200" dirty="0">
                <a:solidFill>
                  <a:srgbClr val="FFFFFF"/>
                </a:solidFill>
              </a:rPr>
              <a:t> (bias) </a:t>
            </a:r>
            <a:r>
              <a:rPr lang="en-US" sz="2200" dirty="0" err="1">
                <a:solidFill>
                  <a:srgbClr val="FFFFFF"/>
                </a:solidFill>
              </a:rPr>
              <a:t>în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ro-RO" sz="2200" dirty="0">
                <a:solidFill>
                  <a:srgbClr val="FFFFFF"/>
                </a:solidFill>
              </a:rPr>
              <a:t>IA</a:t>
            </a:r>
            <a:r>
              <a:rPr lang="en-US" sz="2200" dirty="0">
                <a:solidFill>
                  <a:srgbClr val="FFFFFF"/>
                </a:solidFill>
              </a:rPr>
              <a:t> pot </a:t>
            </a:r>
            <a:r>
              <a:rPr lang="en-US" sz="2200" dirty="0" err="1">
                <a:solidFill>
                  <a:srgbClr val="FFFFFF"/>
                </a:solidFill>
              </a:rPr>
              <a:t>apărea</a:t>
            </a:r>
            <a:r>
              <a:rPr lang="en-US" sz="2200" dirty="0">
                <a:solidFill>
                  <a:srgbClr val="FFFFFF"/>
                </a:solidFill>
              </a:rPr>
              <a:t> din </a:t>
            </a:r>
            <a:r>
              <a:rPr lang="en-US" sz="2200" dirty="0" err="1">
                <a:solidFill>
                  <a:srgbClr val="FFFFFF"/>
                </a:solidFill>
              </a:rPr>
              <a:t>datele</a:t>
            </a:r>
            <a:r>
              <a:rPr lang="en-US" sz="2200" dirty="0">
                <a:solidFill>
                  <a:srgbClr val="FFFFFF"/>
                </a:solidFill>
              </a:rPr>
              <a:t> de </a:t>
            </a:r>
            <a:r>
              <a:rPr lang="en-US" sz="2200" dirty="0" err="1">
                <a:solidFill>
                  <a:srgbClr val="FFFFFF"/>
                </a:solidFill>
              </a:rPr>
              <a:t>antrenament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sau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designul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algoritmilor</a:t>
            </a:r>
            <a:r>
              <a:rPr lang="en-US" sz="2200" dirty="0">
                <a:solidFill>
                  <a:srgbClr val="FFFFFF"/>
                </a:solidFill>
              </a:rPr>
              <a:t>, </a:t>
            </a:r>
            <a:r>
              <a:rPr lang="en-US" sz="2200" dirty="0" err="1">
                <a:solidFill>
                  <a:srgbClr val="FFFFFF"/>
                </a:solidFill>
              </a:rPr>
              <a:t>ducând</a:t>
            </a:r>
            <a:r>
              <a:rPr lang="en-US" sz="2200" dirty="0">
                <a:solidFill>
                  <a:srgbClr val="FFFFFF"/>
                </a:solidFill>
              </a:rPr>
              <a:t> la </a:t>
            </a:r>
            <a:r>
              <a:rPr lang="en-US" sz="2200" dirty="0" err="1">
                <a:solidFill>
                  <a:srgbClr val="FFFFFF"/>
                </a:solidFill>
              </a:rPr>
              <a:t>rezultate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incorecte</a:t>
            </a:r>
            <a:r>
              <a:rPr lang="en-US" sz="2200" dirty="0">
                <a:solidFill>
                  <a:srgbClr val="FFFFFF"/>
                </a:solidFill>
              </a:rPr>
              <a:t>, </a:t>
            </a:r>
            <a:r>
              <a:rPr lang="en-US" sz="2200" dirty="0" err="1">
                <a:solidFill>
                  <a:srgbClr val="FFFFFF"/>
                </a:solidFill>
              </a:rPr>
              <a:t>nedrepte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ro-RO" sz="2200" dirty="0">
                <a:solidFill>
                  <a:srgbClr val="FFFFFF"/>
                </a:solidFill>
              </a:rPr>
              <a:t>sau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discriminatorii</a:t>
            </a:r>
            <a:r>
              <a:rPr lang="en-US" sz="2200" dirty="0">
                <a:solidFill>
                  <a:srgbClr val="FFFFFF"/>
                </a:solidFill>
              </a:rPr>
              <a:t>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rgbClr val="FFFFFF"/>
                </a:solidFill>
              </a:rPr>
              <a:t>Identificarea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și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eliminarea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acestor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prejudecăți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necesită</a:t>
            </a:r>
            <a:r>
              <a:rPr lang="en-US" sz="2200" dirty="0">
                <a:solidFill>
                  <a:srgbClr val="FFFFFF"/>
                </a:solidFill>
              </a:rPr>
              <a:t> o </a:t>
            </a:r>
            <a:r>
              <a:rPr lang="en-US" sz="2200" dirty="0" err="1">
                <a:solidFill>
                  <a:srgbClr val="FFFFFF"/>
                </a:solidFill>
              </a:rPr>
              <a:t>atenție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constantă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și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utilizarea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unor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tehnici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avansate</a:t>
            </a:r>
            <a:r>
              <a:rPr lang="en-US" sz="2200" dirty="0">
                <a:solidFill>
                  <a:srgbClr val="FFFFFF"/>
                </a:solidFill>
              </a:rPr>
              <a:t> de </a:t>
            </a:r>
            <a:r>
              <a:rPr lang="en-US" sz="2200" dirty="0" err="1">
                <a:solidFill>
                  <a:srgbClr val="FFFFFF"/>
                </a:solidFill>
              </a:rPr>
              <a:t>analiză</a:t>
            </a:r>
            <a:r>
              <a:rPr lang="en-US" sz="2200" dirty="0">
                <a:solidFill>
                  <a:srgbClr val="FFFFFF"/>
                </a:solidFill>
              </a:rPr>
              <a:t> a </a:t>
            </a:r>
            <a:r>
              <a:rPr lang="en-US" sz="2200" dirty="0" err="1">
                <a:solidFill>
                  <a:srgbClr val="FFFFFF"/>
                </a:solidFill>
              </a:rPr>
              <a:t>datelor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și</a:t>
            </a:r>
            <a:r>
              <a:rPr lang="en-US" sz="2200" dirty="0">
                <a:solidFill>
                  <a:srgbClr val="FFFFFF"/>
                </a:solidFill>
              </a:rPr>
              <a:t> de </a:t>
            </a:r>
            <a:r>
              <a:rPr lang="en-US" sz="2200" dirty="0" err="1">
                <a:solidFill>
                  <a:srgbClr val="FFFFFF"/>
                </a:solidFill>
              </a:rPr>
              <a:t>ajustare</a:t>
            </a:r>
            <a:r>
              <a:rPr lang="en-US" sz="2200" dirty="0">
                <a:solidFill>
                  <a:srgbClr val="FFFFFF"/>
                </a:solidFill>
              </a:rPr>
              <a:t> a </a:t>
            </a:r>
            <a:r>
              <a:rPr lang="en-US" sz="2200" dirty="0" err="1">
                <a:solidFill>
                  <a:srgbClr val="FFFFFF"/>
                </a:solidFill>
              </a:rPr>
              <a:t>modelelor</a:t>
            </a:r>
            <a:r>
              <a:rPr lang="en-US" sz="2200" dirty="0">
                <a:solidFill>
                  <a:srgbClr val="FFFFFF"/>
                </a:solidFill>
              </a:rPr>
              <a:t>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rgbClr val="FFFFFF"/>
                </a:solidFill>
              </a:rPr>
              <a:t>Promovarea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echității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și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imparțialității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în</a:t>
            </a:r>
            <a:r>
              <a:rPr lang="en-US" sz="2200" dirty="0">
                <a:solidFill>
                  <a:srgbClr val="FFFFFF"/>
                </a:solidFill>
              </a:rPr>
              <a:t> IA </a:t>
            </a:r>
            <a:r>
              <a:rPr lang="en-US" sz="2200" dirty="0" err="1">
                <a:solidFill>
                  <a:srgbClr val="FFFFFF"/>
                </a:solidFill>
              </a:rPr>
              <a:t>este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esențială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pentru</a:t>
            </a:r>
            <a:r>
              <a:rPr lang="en-US" sz="2200" dirty="0">
                <a:solidFill>
                  <a:srgbClr val="FFFFFF"/>
                </a:solidFill>
              </a:rPr>
              <a:t> a </a:t>
            </a:r>
            <a:r>
              <a:rPr lang="en-US" sz="2200" dirty="0" err="1">
                <a:solidFill>
                  <a:srgbClr val="FFFFFF"/>
                </a:solidFill>
              </a:rPr>
              <a:t>evita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impactul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negativ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asupra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utilizatorilor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și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societății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în</a:t>
            </a:r>
            <a:r>
              <a:rPr lang="en-US" sz="2200" dirty="0">
                <a:solidFill>
                  <a:srgbClr val="FFFFFF"/>
                </a:solidFill>
              </a:rPr>
              <a:t> general.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37C6901-9CED-D329-8D67-1B4ED2EBF3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3" t="-4800" r="-1935" b="4800"/>
          <a:stretch/>
        </p:blipFill>
        <p:spPr bwMode="auto">
          <a:xfrm>
            <a:off x="6437450" y="196900"/>
            <a:ext cx="585216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2">
            <a:extLst>
              <a:ext uri="{FF2B5EF4-FFF2-40B4-BE49-F238E27FC236}">
                <a16:creationId xmlns:a16="http://schemas.microsoft.com/office/drawing/2014/main" id="{8B243978-AFB6-7F2A-11EC-F79F07DC79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863" y="6507212"/>
            <a:ext cx="2628900" cy="153888"/>
          </a:xfrm>
        </p:spPr>
        <p:txBody>
          <a:bodyPr/>
          <a:lstStyle/>
          <a:p>
            <a:r>
              <a:rPr lang="en-US" dirty="0"/>
              <a:t>31 octombrie 2024</a:t>
            </a:r>
          </a:p>
        </p:txBody>
      </p:sp>
    </p:spTree>
    <p:extLst>
      <p:ext uri="{BB962C8B-B14F-4D97-AF65-F5344CB8AC3E}">
        <p14:creationId xmlns:p14="http://schemas.microsoft.com/office/powerpoint/2010/main" val="31811270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Data Points Digital background">
            <a:extLst>
              <a:ext uri="{FF2B5EF4-FFF2-40B4-BE49-F238E27FC236}">
                <a16:creationId xmlns:a16="http://schemas.microsoft.com/office/drawing/2014/main" id="{5FED7C55-F545-49A1-90FD-D853A25AB45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40F1DF5B-353A-4270-8C10-6A15094411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0862" y="2526322"/>
            <a:ext cx="8799325" cy="1715674"/>
          </a:xfrm>
        </p:spPr>
        <p:txBody>
          <a:bodyPr vert="horz" wrap="square" lIns="0" tIns="0" rIns="0" bIns="0" rtlCol="0" anchor="b" anchorCtr="0">
            <a:normAutofit/>
          </a:bodyPr>
          <a:lstStyle/>
          <a:p>
            <a:pPr marL="4572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6600" dirty="0">
                <a:solidFill>
                  <a:srgbClr val="FFFFFF"/>
                </a:solidFill>
              </a:rPr>
              <a:t>Referin</a:t>
            </a:r>
            <a:r>
              <a:rPr lang="ro-RO" sz="6600" dirty="0">
                <a:solidFill>
                  <a:srgbClr val="FFFFFF"/>
                </a:solidFill>
              </a:rPr>
              <a:t>ț</a:t>
            </a:r>
            <a:r>
              <a:rPr lang="en-US" sz="6600" dirty="0">
                <a:solidFill>
                  <a:srgbClr val="FFFFFF"/>
                </a:solidFill>
              </a:rPr>
              <a:t>e</a:t>
            </a:r>
            <a:endParaRPr lang="en-US" sz="6000" dirty="0">
              <a:solidFill>
                <a:srgbClr val="FFFFFF"/>
              </a:solidFill>
            </a:endParaRPr>
          </a:p>
        </p:txBody>
      </p:sp>
      <p:sp>
        <p:nvSpPr>
          <p:cNvPr id="16" name="Subtitle 15">
            <a:extLst>
              <a:ext uri="{FF2B5EF4-FFF2-40B4-BE49-F238E27FC236}">
                <a16:creationId xmlns:a16="http://schemas.microsoft.com/office/drawing/2014/main" id="{4BDCF583-1D5D-4235-97C2-39272B80A0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0863" y="4318940"/>
            <a:ext cx="7526337" cy="2265216"/>
          </a:xfrm>
        </p:spPr>
        <p:txBody>
          <a:bodyPr vert="horz" wrap="square" lIns="0" tIns="0" rIns="0" bIns="0" rtlCol="0"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dirty="0"/>
              <a:t>Legi, regulamente, norme, cadre, standarde</a:t>
            </a:r>
            <a:endParaRPr lang="en-US" kern="1200" dirty="0"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E7D98D-6710-41D2-B258-E1A1059D2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23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DA9C723-6ECD-8397-318F-D91F31FEF0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3" t="-4800" r="-1935" b="4800"/>
          <a:stretch/>
        </p:blipFill>
        <p:spPr bwMode="auto">
          <a:xfrm>
            <a:off x="6437450" y="196900"/>
            <a:ext cx="585216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2">
            <a:extLst>
              <a:ext uri="{FF2B5EF4-FFF2-40B4-BE49-F238E27FC236}">
                <a16:creationId xmlns:a16="http://schemas.microsoft.com/office/drawing/2014/main" id="{2327F1D2-1076-1922-AD0B-382B94578F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863" y="6507212"/>
            <a:ext cx="2628900" cy="153888"/>
          </a:xfrm>
        </p:spPr>
        <p:txBody>
          <a:bodyPr/>
          <a:lstStyle/>
          <a:p>
            <a:r>
              <a:rPr lang="en-US" dirty="0"/>
              <a:t>31 octombrie 2024</a:t>
            </a:r>
          </a:p>
        </p:txBody>
      </p:sp>
    </p:spTree>
    <p:extLst>
      <p:ext uri="{BB962C8B-B14F-4D97-AF65-F5344CB8AC3E}">
        <p14:creationId xmlns:p14="http://schemas.microsoft.com/office/powerpoint/2010/main" val="14310073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971E0B-98B2-F480-D89A-2225AAF89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24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E8EC9E8-5B5F-292D-445A-4BCFA017F682}"/>
              </a:ext>
            </a:extLst>
          </p:cNvPr>
          <p:cNvSpPr txBox="1">
            <a:spLocks/>
          </p:cNvSpPr>
          <p:nvPr/>
        </p:nvSpPr>
        <p:spPr>
          <a:xfrm>
            <a:off x="680034" y="1034639"/>
            <a:ext cx="11332672" cy="469380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2200" dirty="0">
                <a:solidFill>
                  <a:srgbClr val="FFFFFF"/>
                </a:solidFill>
              </a:rPr>
              <a:t>OWASP IA - </a:t>
            </a:r>
            <a:r>
              <a:rPr lang="en-US" sz="2200" dirty="0" err="1">
                <a:solidFill>
                  <a:srgbClr val="FFFFFF"/>
                </a:solidFill>
              </a:rPr>
              <a:t>Ghiduri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ro-RO" sz="2200" dirty="0">
                <a:solidFill>
                  <a:srgbClr val="FFFFFF"/>
                </a:solidFill>
              </a:rPr>
              <a:t>ș</a:t>
            </a:r>
            <a:r>
              <a:rPr lang="en-US" sz="2200" dirty="0" err="1">
                <a:solidFill>
                  <a:srgbClr val="FFFFFF"/>
                </a:solidFill>
              </a:rPr>
              <a:t>i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indrumare</a:t>
            </a:r>
            <a:r>
              <a:rPr lang="en-US" sz="2200" dirty="0">
                <a:solidFill>
                  <a:srgbClr val="FFFFFF"/>
                </a:solidFill>
              </a:rPr>
              <a:t>, </a:t>
            </a:r>
            <a:r>
              <a:rPr lang="en-US" sz="2200" dirty="0" err="1">
                <a:solidFill>
                  <a:srgbClr val="FFFFFF"/>
                </a:solidFill>
              </a:rPr>
              <a:t>proiect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colaborativ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pentru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dezvoltarea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unor</a:t>
            </a:r>
            <a:r>
              <a:rPr lang="en-US" sz="2200" dirty="0">
                <a:solidFill>
                  <a:srgbClr val="FFFFFF"/>
                </a:solidFill>
              </a:rPr>
              <a:t> standarde </a:t>
            </a:r>
            <a:r>
              <a:rPr lang="ro-RO" sz="2200" dirty="0">
                <a:solidFill>
                  <a:srgbClr val="FFFFFF"/>
                </a:solidFill>
              </a:rPr>
              <a:t>ș</a:t>
            </a:r>
            <a:r>
              <a:rPr lang="en-US" sz="2200" dirty="0" err="1">
                <a:solidFill>
                  <a:srgbClr val="FFFFFF"/>
                </a:solidFill>
              </a:rPr>
              <a:t>i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reglement</a:t>
            </a:r>
            <a:r>
              <a:rPr lang="ro-RO" sz="2200" dirty="0">
                <a:solidFill>
                  <a:srgbClr val="FFFFFF"/>
                </a:solidFill>
              </a:rPr>
              <a:t>ă</a:t>
            </a:r>
            <a:r>
              <a:rPr lang="en-US" sz="2200" dirty="0" err="1">
                <a:solidFill>
                  <a:srgbClr val="FFFFFF"/>
                </a:solidFill>
              </a:rPr>
              <a:t>ri</a:t>
            </a:r>
            <a:r>
              <a:rPr lang="en-US" sz="2200" dirty="0">
                <a:solidFill>
                  <a:srgbClr val="FFFFFF"/>
                </a:solidFill>
              </a:rPr>
              <a:t> de </a:t>
            </a:r>
            <a:r>
              <a:rPr lang="en-US" sz="2200" dirty="0" err="1">
                <a:solidFill>
                  <a:srgbClr val="FFFFFF"/>
                </a:solidFill>
              </a:rPr>
              <a:t>securitate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cibernetic</a:t>
            </a:r>
            <a:r>
              <a:rPr lang="ro-RO" sz="2200" dirty="0">
                <a:solidFill>
                  <a:srgbClr val="FFFFFF"/>
                </a:solidFill>
              </a:rPr>
              <a:t>ă</a:t>
            </a:r>
            <a:r>
              <a:rPr lang="en-US" sz="2200" dirty="0">
                <a:solidFill>
                  <a:srgbClr val="FFFFFF"/>
                </a:solidFill>
              </a:rPr>
              <a:t> dedicate </a:t>
            </a:r>
            <a:r>
              <a:rPr lang="en-US" sz="2200" dirty="0" err="1">
                <a:solidFill>
                  <a:srgbClr val="FFFFFF"/>
                </a:solidFill>
              </a:rPr>
              <a:t>sistemelor</a:t>
            </a:r>
            <a:r>
              <a:rPr lang="en-US" sz="2200" dirty="0">
                <a:solidFill>
                  <a:srgbClr val="FFFFFF"/>
                </a:solidFill>
              </a:rPr>
              <a:t> IA 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FFFFFF"/>
                </a:solidFill>
                <a:hlinkClick r:id="rId2"/>
              </a:rPr>
              <a:t>https://owasp.org/www-project-ai-security-and-privacy-guide/</a:t>
            </a:r>
            <a:endParaRPr lang="en-US" sz="1600" dirty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en-US" sz="1600" dirty="0">
                <a:solidFill>
                  <a:srgbClr val="FFFFFF"/>
                </a:solidFill>
                <a:hlinkClick r:id="rId3"/>
              </a:rPr>
              <a:t>https://owaspai.org/docs/ai_security_overview/</a:t>
            </a:r>
            <a:r>
              <a:rPr lang="en-US" sz="1600" dirty="0">
                <a:solidFill>
                  <a:srgbClr val="FFFFFF"/>
                </a:solidFill>
              </a:rPr>
              <a:t>  </a:t>
            </a:r>
          </a:p>
          <a:p>
            <a:pPr marL="0" indent="0">
              <a:buNone/>
            </a:pPr>
            <a:endParaRPr lang="en-US" sz="2200" dirty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en-US" sz="2200" dirty="0" err="1">
                <a:solidFill>
                  <a:srgbClr val="FFFFFF"/>
                </a:solidFill>
              </a:rPr>
              <a:t>Matricea</a:t>
            </a:r>
            <a:r>
              <a:rPr lang="en-US" sz="2200" dirty="0">
                <a:solidFill>
                  <a:srgbClr val="FFFFFF"/>
                </a:solidFill>
              </a:rPr>
              <a:t> ATLAS, </a:t>
            </a:r>
            <a:r>
              <a:rPr lang="en-US" sz="2200" dirty="0" err="1">
                <a:solidFill>
                  <a:srgbClr val="FFFFFF"/>
                </a:solidFill>
              </a:rPr>
              <a:t>dezvoltata</a:t>
            </a:r>
            <a:r>
              <a:rPr lang="en-US" sz="2200" dirty="0">
                <a:solidFill>
                  <a:srgbClr val="FFFFFF"/>
                </a:solidFill>
              </a:rPr>
              <a:t> de MITRE, con</a:t>
            </a:r>
            <a:r>
              <a:rPr lang="ro-RO" sz="2200" dirty="0">
                <a:solidFill>
                  <a:srgbClr val="FFFFFF"/>
                </a:solidFill>
              </a:rPr>
              <a:t>ț</a:t>
            </a:r>
            <a:r>
              <a:rPr lang="en-US" sz="2200" dirty="0">
                <a:solidFill>
                  <a:srgbClr val="FFFFFF"/>
                </a:solidFill>
              </a:rPr>
              <a:t>in</a:t>
            </a:r>
            <a:r>
              <a:rPr lang="ro-RO" sz="2200" dirty="0">
                <a:solidFill>
                  <a:srgbClr val="FFFFFF"/>
                </a:solidFill>
              </a:rPr>
              <a:t>â</a:t>
            </a:r>
            <a:r>
              <a:rPr lang="en-US" sz="2200" dirty="0" err="1">
                <a:solidFill>
                  <a:srgbClr val="FFFFFF"/>
                </a:solidFill>
              </a:rPr>
              <a:t>nd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tehnicile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ro-RO" sz="2200" dirty="0">
                <a:solidFill>
                  <a:srgbClr val="FFFFFF"/>
                </a:solidFill>
              </a:rPr>
              <a:t>ș</a:t>
            </a:r>
            <a:r>
              <a:rPr lang="en-US" sz="2200" dirty="0" err="1">
                <a:solidFill>
                  <a:srgbClr val="FFFFFF"/>
                </a:solidFill>
              </a:rPr>
              <a:t>i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tacticile</a:t>
            </a:r>
            <a:r>
              <a:rPr lang="en-US" sz="2200" dirty="0">
                <a:solidFill>
                  <a:srgbClr val="FFFFFF"/>
                </a:solidFill>
              </a:rPr>
              <a:t> pe care un </a:t>
            </a:r>
            <a:r>
              <a:rPr lang="en-US" sz="2200" dirty="0" err="1">
                <a:solidFill>
                  <a:srgbClr val="FFFFFF"/>
                </a:solidFill>
              </a:rPr>
              <a:t>atacator</a:t>
            </a:r>
            <a:r>
              <a:rPr lang="en-US" sz="2200" dirty="0">
                <a:solidFill>
                  <a:srgbClr val="FFFFFF"/>
                </a:solidFill>
              </a:rPr>
              <a:t> le </a:t>
            </a:r>
            <a:r>
              <a:rPr lang="en-US" sz="2200" dirty="0" err="1">
                <a:solidFill>
                  <a:srgbClr val="FFFFFF"/>
                </a:solidFill>
              </a:rPr>
              <a:t>poate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utiliza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ro-RO" sz="2200" dirty="0">
                <a:solidFill>
                  <a:srgbClr val="FFFFFF"/>
                </a:solidFill>
              </a:rPr>
              <a:t>î</a:t>
            </a:r>
            <a:r>
              <a:rPr lang="en-US" sz="2200" dirty="0">
                <a:solidFill>
                  <a:srgbClr val="FFFFFF"/>
                </a:solidFill>
              </a:rPr>
              <a:t>n </a:t>
            </a:r>
            <a:r>
              <a:rPr lang="en-US" sz="2200" dirty="0" err="1">
                <a:solidFill>
                  <a:srgbClr val="FFFFFF"/>
                </a:solidFill>
              </a:rPr>
              <a:t>defavoarea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unui</a:t>
            </a:r>
            <a:r>
              <a:rPr lang="en-US" sz="2200" dirty="0">
                <a:solidFill>
                  <a:srgbClr val="FFFFFF"/>
                </a:solidFill>
              </a:rPr>
              <a:t> </a:t>
            </a:r>
            <a:r>
              <a:rPr lang="en-US" sz="2200" dirty="0" err="1">
                <a:solidFill>
                  <a:srgbClr val="FFFFFF"/>
                </a:solidFill>
              </a:rPr>
              <a:t>sistem</a:t>
            </a:r>
            <a:r>
              <a:rPr lang="en-US" sz="2200" dirty="0">
                <a:solidFill>
                  <a:srgbClr val="FFFFFF"/>
                </a:solidFill>
              </a:rPr>
              <a:t> IA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FFFFFF"/>
                </a:solidFill>
                <a:hlinkClick r:id="rId4"/>
              </a:rPr>
              <a:t>https://atlas.mitre.org/matrices/ATLAS</a:t>
            </a:r>
            <a:r>
              <a:rPr lang="en-US" sz="1600" dirty="0">
                <a:solidFill>
                  <a:srgbClr val="FFFFFF"/>
                </a:solidFill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37C6901-9CED-D329-8D67-1B4ED2EBF3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3" t="-4800" r="-1935" b="4800"/>
          <a:stretch/>
        </p:blipFill>
        <p:spPr bwMode="auto">
          <a:xfrm>
            <a:off x="6437450" y="196900"/>
            <a:ext cx="585216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2">
            <a:extLst>
              <a:ext uri="{FF2B5EF4-FFF2-40B4-BE49-F238E27FC236}">
                <a16:creationId xmlns:a16="http://schemas.microsoft.com/office/drawing/2014/main" id="{8822CB51-33C0-81C5-222B-8C301F7A97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863" y="6507212"/>
            <a:ext cx="2628900" cy="153888"/>
          </a:xfrm>
        </p:spPr>
        <p:txBody>
          <a:bodyPr/>
          <a:lstStyle/>
          <a:p>
            <a:r>
              <a:rPr lang="en-US" dirty="0"/>
              <a:t>31 octombrie 2024</a:t>
            </a:r>
          </a:p>
        </p:txBody>
      </p:sp>
    </p:spTree>
    <p:extLst>
      <p:ext uri="{BB962C8B-B14F-4D97-AF65-F5344CB8AC3E}">
        <p14:creationId xmlns:p14="http://schemas.microsoft.com/office/powerpoint/2010/main" val="42893791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D10F3D66-0109-4903-90B9-66D0E288F72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/>
        </p:nvGrpSpPr>
        <p:grpSpPr>
          <a:xfrm>
            <a:off x="10379261" y="2030035"/>
            <a:ext cx="1335600" cy="1262947"/>
            <a:chOff x="10145015" y="2343978"/>
            <a:chExt cx="1335600" cy="1262947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7DAB968-9B52-4EFF-AD39-7657DFEA6E48}"/>
                </a:ext>
              </a:extLst>
            </p:cNvPr>
            <p:cNvSpPr>
              <a:spLocks noChangeAspect="1"/>
            </p:cNvSpPr>
            <p:nvPr/>
          </p:nvSpPr>
          <p:spPr>
            <a:xfrm rot="8100000">
              <a:off x="10400615" y="2343978"/>
              <a:ext cx="1080000" cy="1262947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80000"/>
                    <a:lumOff val="20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254000" dist="101600" dir="7320000">
                <a:schemeClr val="accent1">
                  <a:lumMod val="60000"/>
                  <a:lumOff val="4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962BE440-9634-4380-B142-5DB692420C52}"/>
                </a:ext>
              </a:extLst>
            </p:cNvPr>
            <p:cNvSpPr/>
            <p:nvPr/>
          </p:nvSpPr>
          <p:spPr>
            <a:xfrm rot="13500000">
              <a:off x="10415015" y="2179851"/>
              <a:ext cx="540000" cy="1080000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bg2">
                    <a:lumMod val="75000"/>
                    <a:lumOff val="25000"/>
                    <a:alpha val="33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1DB251F7-EBE7-46AC-A920-FFE2C5AF68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3586" y="1387417"/>
            <a:ext cx="11097551" cy="4472145"/>
          </a:xfrm>
        </p:spPr>
        <p:txBody>
          <a:bodyPr/>
          <a:lstStyle/>
          <a:p>
            <a:r>
              <a:rPr lang="ro-RO" sz="1600" dirty="0">
                <a:solidFill>
                  <a:srgbClr val="FFFFFF"/>
                </a:solidFill>
                <a:latin typeface="Söhne"/>
              </a:rPr>
              <a:t>IIA</a:t>
            </a:r>
            <a:r>
              <a:rPr lang="en-US" sz="1600" dirty="0">
                <a:solidFill>
                  <a:srgbClr val="FFFFFF"/>
                </a:solidFill>
                <a:latin typeface="Söhne"/>
              </a:rPr>
              <a:t>: </a:t>
            </a:r>
            <a:r>
              <a:rPr lang="en-US" sz="1600" dirty="0">
                <a:solidFill>
                  <a:srgbClr val="FFFFFF"/>
                </a:solidFill>
                <a:latin typeface="Söhne"/>
                <a:hlinkClick r:id="rId3"/>
              </a:rPr>
              <a:t>https://www.theiia.org/en/resources/knowledge-centers/artificial-intelligence/</a:t>
            </a:r>
            <a:r>
              <a:rPr lang="en-US" sz="1600" dirty="0">
                <a:solidFill>
                  <a:srgbClr val="FFFFFF"/>
                </a:solidFill>
                <a:latin typeface="Söhne"/>
              </a:rPr>
              <a:t> </a:t>
            </a:r>
          </a:p>
          <a:p>
            <a:r>
              <a:rPr lang="en-US" sz="1600" dirty="0">
                <a:solidFill>
                  <a:srgbClr val="FFFFFF"/>
                </a:solidFill>
                <a:latin typeface="Söhne"/>
              </a:rPr>
              <a:t>An Updated Auditing Framework for the Ever-Changing World of AI </a:t>
            </a:r>
            <a:r>
              <a:rPr lang="en-US" sz="1600" dirty="0">
                <a:solidFill>
                  <a:srgbClr val="FFFFFF"/>
                </a:solidFill>
                <a:latin typeface="Söhne"/>
                <a:hlinkClick r:id="rId4"/>
              </a:rPr>
              <a:t>https://www.theiia.org/en/content/tools/professional/2023/the-iias-updated-ai-auditing-framework/</a:t>
            </a:r>
            <a:r>
              <a:rPr lang="en-US" sz="1600" dirty="0">
                <a:solidFill>
                  <a:srgbClr val="FFFFFF"/>
                </a:solidFill>
                <a:latin typeface="Söhne"/>
              </a:rPr>
              <a:t> </a:t>
            </a:r>
          </a:p>
          <a:p>
            <a:r>
              <a:rPr lang="en-US" sz="1600" b="1" dirty="0">
                <a:solidFill>
                  <a:srgbClr val="92D050"/>
                </a:solidFill>
                <a:latin typeface="Söhne"/>
              </a:rPr>
              <a:t>EC – UE &amp; ISACA</a:t>
            </a:r>
            <a:r>
              <a:rPr lang="en-US" sz="1600" dirty="0">
                <a:solidFill>
                  <a:srgbClr val="FFFFFF"/>
                </a:solidFill>
                <a:latin typeface="Söhne"/>
              </a:rPr>
              <a:t>: </a:t>
            </a:r>
            <a:r>
              <a:rPr lang="en-US" sz="1600" dirty="0">
                <a:solidFill>
                  <a:srgbClr val="FFFFFF"/>
                </a:solidFill>
                <a:latin typeface="Söhne"/>
                <a:hlinkClick r:id="rId5"/>
              </a:rPr>
              <a:t>https://ec.europa.eu/futurium/en/system/files/ged/auditing-artificial-intelligence.pdf</a:t>
            </a:r>
            <a:r>
              <a:rPr lang="en-US" sz="1600" dirty="0">
                <a:solidFill>
                  <a:srgbClr val="FFFFFF"/>
                </a:solidFill>
                <a:latin typeface="Söhne"/>
              </a:rPr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600" b="1" dirty="0">
                <a:solidFill>
                  <a:srgbClr val="92D050"/>
                </a:solidFill>
                <a:latin typeface="Söhne"/>
              </a:rPr>
              <a:t>EU AI Act: </a:t>
            </a:r>
            <a:r>
              <a:rPr lang="en-US" sz="1600" dirty="0">
                <a:solidFill>
                  <a:srgbClr val="FFFFFF"/>
                </a:solidFill>
                <a:latin typeface="Söhne"/>
                <a:hlinkClick r:id="rId6"/>
              </a:rPr>
              <a:t>https://digital-strategy.ec.europa.eu/en/policies/regulatory-framework-ai</a:t>
            </a:r>
            <a:r>
              <a:rPr lang="en-US" sz="1600" dirty="0">
                <a:solidFill>
                  <a:srgbClr val="FFFFFF"/>
                </a:solidFill>
                <a:latin typeface="Söhne"/>
              </a:rPr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1400" dirty="0">
              <a:solidFill>
                <a:srgbClr val="FFFFFF"/>
              </a:solidFill>
              <a:latin typeface="Söhne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rgbClr val="FFFFFF"/>
                </a:solidFill>
                <a:latin typeface="Söhne"/>
              </a:rPr>
              <a:t>AI Strategy for EU (Artificial Intelligence for Europe): </a:t>
            </a:r>
            <a:r>
              <a:rPr lang="en-US" sz="1600" dirty="0">
                <a:solidFill>
                  <a:srgbClr val="FFFFFF"/>
                </a:solidFill>
                <a:latin typeface="Söhne"/>
                <a:hlinkClick r:id="rId7"/>
              </a:rPr>
              <a:t>https://eur-lex.europa.eu/legal-content/EN/TXT/?uri=COM:2018:237:FIN</a:t>
            </a:r>
            <a:r>
              <a:rPr lang="en-US" sz="1600" dirty="0">
                <a:solidFill>
                  <a:srgbClr val="FFFFFF"/>
                </a:solidFill>
                <a:latin typeface="Söhne"/>
              </a:rPr>
              <a:t> </a:t>
            </a:r>
          </a:p>
          <a:p>
            <a:r>
              <a:rPr lang="en-US" sz="1600" dirty="0">
                <a:solidFill>
                  <a:srgbClr val="FFFFFF"/>
                </a:solidFill>
                <a:latin typeface="Söhne"/>
              </a:rPr>
              <a:t>ICO UK (draft): </a:t>
            </a:r>
            <a:r>
              <a:rPr lang="en-US" sz="1600" dirty="0">
                <a:solidFill>
                  <a:srgbClr val="FFFFFF"/>
                </a:solidFill>
                <a:latin typeface="Söhne"/>
                <a:hlinkClick r:id="rId8"/>
              </a:rPr>
              <a:t>https://ico.org.uk/media/2617219/guidance-on-the-ai-auditing-framework-draft-for-consultation.pdf</a:t>
            </a:r>
            <a:r>
              <a:rPr lang="en-US" sz="1600" dirty="0">
                <a:solidFill>
                  <a:srgbClr val="FFFFFF"/>
                </a:solidFill>
                <a:latin typeface="Söhne"/>
              </a:rPr>
              <a:t> </a:t>
            </a:r>
          </a:p>
          <a:p>
            <a:r>
              <a:rPr lang="en-US" sz="1600" dirty="0">
                <a:solidFill>
                  <a:srgbClr val="FFFFFF"/>
                </a:solidFill>
                <a:latin typeface="Söhne"/>
              </a:rPr>
              <a:t>NIST: </a:t>
            </a:r>
            <a:r>
              <a:rPr lang="en-US" sz="1600" dirty="0">
                <a:solidFill>
                  <a:srgbClr val="FFFFFF"/>
                </a:solidFill>
                <a:latin typeface="Söhne"/>
                <a:hlinkClick r:id="rId9"/>
              </a:rPr>
              <a:t>https://www.nist.gov/system/files/documents/2021/10/04/GPI-Artificial-Intelligence-Part-III.pdf</a:t>
            </a:r>
            <a:r>
              <a:rPr lang="en-US" sz="1600" dirty="0">
                <a:solidFill>
                  <a:srgbClr val="FFFFFF"/>
                </a:solidFill>
                <a:latin typeface="Söhne"/>
              </a:rPr>
              <a:t> </a:t>
            </a:r>
          </a:p>
          <a:p>
            <a:r>
              <a:rPr lang="en-US" sz="1600" dirty="0">
                <a:solidFill>
                  <a:srgbClr val="FFFFFF"/>
                </a:solidFill>
                <a:latin typeface="Söhne"/>
              </a:rPr>
              <a:t>NIST AI RMF: </a:t>
            </a:r>
            <a:r>
              <a:rPr lang="en-US" sz="1600" dirty="0">
                <a:solidFill>
                  <a:srgbClr val="FFFFFF"/>
                </a:solidFill>
                <a:latin typeface="Söhne"/>
                <a:hlinkClick r:id="rId10"/>
              </a:rPr>
              <a:t>https://www.nist.gov/itl/ai-risk-management-framework</a:t>
            </a:r>
            <a:r>
              <a:rPr lang="en-US" sz="1600" dirty="0">
                <a:solidFill>
                  <a:srgbClr val="FFFFFF"/>
                </a:solidFill>
                <a:latin typeface="Söhne"/>
              </a:rPr>
              <a:t>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D907F8-C614-4D59-A03F-BF9CD5E35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48863" y="6507212"/>
            <a:ext cx="1692274" cy="153888"/>
          </a:xfrm>
        </p:spPr>
        <p:txBody>
          <a:bodyPr/>
          <a:lstStyle/>
          <a:p>
            <a:fld id="{DBA1B0FB-D917-4C8C-928F-313BD683BF39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C6F3814E-455F-456B-B1AF-7B993965A2C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spect="1"/>
          </p:cNvSpPr>
          <p:nvPr/>
        </p:nvSpPr>
        <p:spPr>
          <a:xfrm>
            <a:off x="4295775" y="0"/>
            <a:ext cx="360000" cy="274638"/>
          </a:xfrm>
          <a:custGeom>
            <a:avLst/>
            <a:gdLst>
              <a:gd name="connsiteX0" fmla="*/ 30714 w 360000"/>
              <a:gd name="connsiteY0" fmla="*/ 0 h 274638"/>
              <a:gd name="connsiteX1" fmla="*/ 329286 w 360000"/>
              <a:gd name="connsiteY1" fmla="*/ 0 h 274638"/>
              <a:gd name="connsiteX2" fmla="*/ 345855 w 360000"/>
              <a:gd name="connsiteY2" fmla="*/ 24574 h 274638"/>
              <a:gd name="connsiteX3" fmla="*/ 360000 w 360000"/>
              <a:gd name="connsiteY3" fmla="*/ 94638 h 274638"/>
              <a:gd name="connsiteX4" fmla="*/ 180000 w 360000"/>
              <a:gd name="connsiteY4" fmla="*/ 274638 h 274638"/>
              <a:gd name="connsiteX5" fmla="*/ 0 w 360000"/>
              <a:gd name="connsiteY5" fmla="*/ 94638 h 274638"/>
              <a:gd name="connsiteX6" fmla="*/ 14145 w 360000"/>
              <a:gd name="connsiteY6" fmla="*/ 24574 h 274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000" h="274638">
                <a:moveTo>
                  <a:pt x="30714" y="0"/>
                </a:moveTo>
                <a:lnTo>
                  <a:pt x="329286" y="0"/>
                </a:lnTo>
                <a:lnTo>
                  <a:pt x="345855" y="24574"/>
                </a:lnTo>
                <a:cubicBezTo>
                  <a:pt x="354963" y="46109"/>
                  <a:pt x="360000" y="69785"/>
                  <a:pt x="360000" y="94638"/>
                </a:cubicBezTo>
                <a:cubicBezTo>
                  <a:pt x="360000" y="194049"/>
                  <a:pt x="279411" y="274638"/>
                  <a:pt x="180000" y="274638"/>
                </a:cubicBezTo>
                <a:cubicBezTo>
                  <a:pt x="80589" y="274638"/>
                  <a:pt x="0" y="194049"/>
                  <a:pt x="0" y="94638"/>
                </a:cubicBezTo>
                <a:cubicBezTo>
                  <a:pt x="0" y="69785"/>
                  <a:pt x="5037" y="46109"/>
                  <a:pt x="14145" y="24574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C7F8BEB3-BF2E-FC2A-00E8-632BBE22187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3" t="-4800" r="-1935" b="4800"/>
          <a:stretch/>
        </p:blipFill>
        <p:spPr bwMode="auto">
          <a:xfrm>
            <a:off x="6437450" y="196900"/>
            <a:ext cx="585216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2">
            <a:extLst>
              <a:ext uri="{FF2B5EF4-FFF2-40B4-BE49-F238E27FC236}">
                <a16:creationId xmlns:a16="http://schemas.microsoft.com/office/drawing/2014/main" id="{06E8B203-0278-C39E-17B6-48537A2B767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863" y="6507212"/>
            <a:ext cx="2628900" cy="153888"/>
          </a:xfrm>
        </p:spPr>
        <p:txBody>
          <a:bodyPr/>
          <a:lstStyle/>
          <a:p>
            <a:r>
              <a:rPr lang="en-US" dirty="0"/>
              <a:t>31 octombrie 2024</a:t>
            </a:r>
          </a:p>
        </p:txBody>
      </p:sp>
    </p:spTree>
    <p:extLst>
      <p:ext uri="{BB962C8B-B14F-4D97-AF65-F5344CB8AC3E}">
        <p14:creationId xmlns:p14="http://schemas.microsoft.com/office/powerpoint/2010/main" val="13005856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581E8936-2270-47FE-94A4-398CB123E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2158" y="4876053"/>
            <a:ext cx="4500562" cy="1562959"/>
          </a:xfrm>
        </p:spPr>
        <p:txBody>
          <a:bodyPr/>
          <a:lstStyle/>
          <a:p>
            <a:r>
              <a:rPr lang="en-US" dirty="0"/>
              <a:t>Q &amp; A</a:t>
            </a:r>
          </a:p>
        </p:txBody>
      </p:sp>
      <p:pic>
        <p:nvPicPr>
          <p:cNvPr id="16" name="Picture Placeholder 15" descr="Data Points Digital background">
            <a:extLst>
              <a:ext uri="{FF2B5EF4-FFF2-40B4-BE49-F238E27FC236}">
                <a16:creationId xmlns:a16="http://schemas.microsoft.com/office/drawing/2014/main" id="{361E9ADB-7377-4CF1-9AE4-AEFBDEBEEEE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3776472"/>
          </a:xfr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D907F8-C614-4D59-A03F-BF9CD5E35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48863" y="6507212"/>
            <a:ext cx="1692274" cy="153888"/>
          </a:xfrm>
        </p:spPr>
        <p:txBody>
          <a:bodyPr/>
          <a:lstStyle/>
          <a:p>
            <a:fld id="{DBA1B0FB-D917-4C8C-928F-313BD683BF39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1093568-B878-1E69-6AC7-73CC97429DC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3" t="-4800" r="-1935" b="4800"/>
          <a:stretch/>
        </p:blipFill>
        <p:spPr bwMode="auto">
          <a:xfrm>
            <a:off x="6437450" y="196900"/>
            <a:ext cx="585216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12">
            <a:extLst>
              <a:ext uri="{FF2B5EF4-FFF2-40B4-BE49-F238E27FC236}">
                <a16:creationId xmlns:a16="http://schemas.microsoft.com/office/drawing/2014/main" id="{D86B9FB4-4A16-F270-9F3F-6BB5132DF2E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863" y="6507212"/>
            <a:ext cx="2628900" cy="153888"/>
          </a:xfrm>
        </p:spPr>
        <p:txBody>
          <a:bodyPr/>
          <a:lstStyle/>
          <a:p>
            <a:r>
              <a:rPr lang="en-US" dirty="0"/>
              <a:t>31 octombrie 2024</a:t>
            </a:r>
          </a:p>
        </p:txBody>
      </p:sp>
    </p:spTree>
    <p:extLst>
      <p:ext uri="{BB962C8B-B14F-4D97-AF65-F5344CB8AC3E}">
        <p14:creationId xmlns:p14="http://schemas.microsoft.com/office/powerpoint/2010/main" val="35215613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>
            <a:extLst>
              <a:ext uri="{FF2B5EF4-FFF2-40B4-BE49-F238E27FC236}">
                <a16:creationId xmlns:a16="http://schemas.microsoft.com/office/drawing/2014/main" id="{F8FAEED9-1ECD-45F9-87A0-9394BAEABB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0863" y="549275"/>
            <a:ext cx="5437187" cy="2986234"/>
          </a:xfrm>
        </p:spPr>
        <p:txBody>
          <a:bodyPr/>
          <a:lstStyle/>
          <a:p>
            <a:r>
              <a:rPr lang="en-US" dirty="0"/>
              <a:t>Mul</a:t>
            </a:r>
            <a:r>
              <a:rPr lang="ro-RO" dirty="0"/>
              <a:t>ț</a:t>
            </a:r>
            <a:r>
              <a:rPr lang="en-US" dirty="0" err="1"/>
              <a:t>umesc</a:t>
            </a:r>
            <a:r>
              <a:rPr lang="en-US" dirty="0"/>
              <a:t>!</a:t>
            </a:r>
          </a:p>
        </p:txBody>
      </p:sp>
      <p:sp>
        <p:nvSpPr>
          <p:cNvPr id="23" name="Subtitle 22">
            <a:extLst>
              <a:ext uri="{FF2B5EF4-FFF2-40B4-BE49-F238E27FC236}">
                <a16:creationId xmlns:a16="http://schemas.microsoft.com/office/drawing/2014/main" id="{8E5E4638-9BCB-4C2E-914F-CC868E2020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43965" y="5451548"/>
            <a:ext cx="5437187" cy="2265216"/>
          </a:xfrm>
        </p:spPr>
        <p:txBody>
          <a:bodyPr/>
          <a:lstStyle/>
          <a:p>
            <a:r>
              <a:rPr lang="ro-RO" sz="1600" dirty="0"/>
              <a:t>Victor-</a:t>
            </a:r>
            <a:r>
              <a:rPr lang="en-US" sz="1600" dirty="0"/>
              <a:t>Alexandru Bertea</a:t>
            </a:r>
          </a:p>
          <a:p>
            <a:r>
              <a:rPr lang="en-US" sz="1400" dirty="0">
                <a:hlinkClick r:id="rId2"/>
              </a:rPr>
              <a:t>https://www.linkedin.com/in/alexandru-b-2b59793b/</a:t>
            </a:r>
            <a:r>
              <a:rPr lang="en-US" sz="1400" dirty="0"/>
              <a:t> </a:t>
            </a:r>
          </a:p>
        </p:txBody>
      </p:sp>
      <p:pic>
        <p:nvPicPr>
          <p:cNvPr id="27" name="Picture Placeholder 26" descr="Data Points Digital background">
            <a:extLst>
              <a:ext uri="{FF2B5EF4-FFF2-40B4-BE49-F238E27FC236}">
                <a16:creationId xmlns:a16="http://schemas.microsoft.com/office/drawing/2014/main" id="{9E660784-34E2-4CDA-926A-DDD6AAF35046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56248" y="548640"/>
            <a:ext cx="5084064" cy="2880360"/>
          </a:xfrm>
        </p:spPr>
      </p:pic>
      <p:pic>
        <p:nvPicPr>
          <p:cNvPr id="33" name="Picture Placeholder 32" descr="Data Points Digital background">
            <a:extLst>
              <a:ext uri="{FF2B5EF4-FFF2-40B4-BE49-F238E27FC236}">
                <a16:creationId xmlns:a16="http://schemas.microsoft.com/office/drawing/2014/main" id="{48106962-23C6-4DFE-BB3A-E5FFF03F38CE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56248" y="3429000"/>
            <a:ext cx="5084064" cy="2880360"/>
          </a:xfr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E60F23-FB58-4EF8-82FD-E86CED25FD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48863" y="6507212"/>
            <a:ext cx="1692274" cy="153888"/>
          </a:xfrm>
        </p:spPr>
        <p:txBody>
          <a:bodyPr/>
          <a:lstStyle/>
          <a:p>
            <a:fld id="{DBA1B0FB-D917-4C8C-928F-313BD683BF39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19BC97-399D-F0DE-44C3-D9DE444CCE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3" t="-4800" r="-1935" b="4800"/>
          <a:stretch/>
        </p:blipFill>
        <p:spPr bwMode="auto">
          <a:xfrm>
            <a:off x="6437450" y="196900"/>
            <a:ext cx="585216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ate Placeholder 12">
            <a:extLst>
              <a:ext uri="{FF2B5EF4-FFF2-40B4-BE49-F238E27FC236}">
                <a16:creationId xmlns:a16="http://schemas.microsoft.com/office/drawing/2014/main" id="{2C230168-183E-2627-AD49-9EF01C0484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863" y="6507212"/>
            <a:ext cx="2628900" cy="153888"/>
          </a:xfrm>
        </p:spPr>
        <p:txBody>
          <a:bodyPr/>
          <a:lstStyle/>
          <a:p>
            <a:r>
              <a:rPr lang="en-US" dirty="0"/>
              <a:t>31 octombrie 2024</a:t>
            </a:r>
          </a:p>
        </p:txBody>
      </p:sp>
    </p:spTree>
    <p:extLst>
      <p:ext uri="{BB962C8B-B14F-4D97-AF65-F5344CB8AC3E}">
        <p14:creationId xmlns:p14="http://schemas.microsoft.com/office/powerpoint/2010/main" val="32477988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46426E-F6F6-4A7C-9181-8C30909962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2161" y="271129"/>
            <a:ext cx="5203688" cy="684147"/>
          </a:xfrm>
        </p:spPr>
        <p:txBody>
          <a:bodyPr/>
          <a:lstStyle/>
          <a:p>
            <a:r>
              <a:rPr lang="ro-RO" sz="3600" dirty="0"/>
              <a:t>Sumar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B60D6F-4D0F-4D33-B2A7-159C8583FF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513" y="1767657"/>
            <a:ext cx="7887194" cy="3927174"/>
          </a:xfrm>
        </p:spPr>
        <p:txBody>
          <a:bodyPr/>
          <a:lstStyle/>
          <a:p>
            <a:pPr marL="502920" indent="-4572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it-IT" sz="2800" dirty="0">
                <a:solidFill>
                  <a:srgbClr val="FFFFFF"/>
                </a:solidFill>
              </a:rPr>
              <a:t>Guvernan</a:t>
            </a:r>
            <a:r>
              <a:rPr lang="ro-RO" sz="2800" dirty="0">
                <a:solidFill>
                  <a:srgbClr val="FFFFFF"/>
                </a:solidFill>
              </a:rPr>
              <a:t>ța</a:t>
            </a:r>
            <a:r>
              <a:rPr lang="it-IT" sz="2800" dirty="0">
                <a:solidFill>
                  <a:srgbClr val="FFFFFF"/>
                </a:solidFill>
              </a:rPr>
              <a:t> I</a:t>
            </a:r>
            <a:r>
              <a:rPr lang="ro-RO" sz="2800" dirty="0">
                <a:solidFill>
                  <a:srgbClr val="FFFFFF"/>
                </a:solidFill>
              </a:rPr>
              <a:t>A</a:t>
            </a:r>
            <a:r>
              <a:rPr lang="it-IT" sz="2800" dirty="0">
                <a:solidFill>
                  <a:srgbClr val="FFFFFF"/>
                </a:solidFill>
              </a:rPr>
              <a:t> și conformitatea cu reglementările</a:t>
            </a:r>
            <a:endParaRPr lang="ro-RO" sz="2800" dirty="0">
              <a:solidFill>
                <a:srgbClr val="FFFFFF"/>
              </a:solidFill>
            </a:endParaRPr>
          </a:p>
          <a:p>
            <a:pPr marL="502920" indent="-4572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o-RO" sz="2800" dirty="0">
                <a:solidFill>
                  <a:srgbClr val="FFFFFF"/>
                </a:solidFill>
              </a:rPr>
              <a:t>Gestionarea riscurilor IA in sistemele financiare</a:t>
            </a:r>
          </a:p>
          <a:p>
            <a:pPr marL="502920" indent="-4572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o-RO" sz="2800" dirty="0">
                <a:solidFill>
                  <a:srgbClr val="FFFFFF"/>
                </a:solidFill>
              </a:rPr>
              <a:t>Auditul algoritmilor IA si integritatea datelor</a:t>
            </a:r>
          </a:p>
          <a:p>
            <a:pPr marL="502920" indent="-4572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o-RO" sz="2800" dirty="0">
                <a:solidFill>
                  <a:srgbClr val="FFFFFF"/>
                </a:solidFill>
              </a:rPr>
              <a:t>Folosirea etică a IA în cadrul instituțiilor financiare</a:t>
            </a:r>
          </a:p>
          <a:p>
            <a:pPr marL="502920" indent="-4572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o-RO" sz="2800" dirty="0">
                <a:solidFill>
                  <a:srgbClr val="FFFFFF"/>
                </a:solidFill>
              </a:rPr>
              <a:t>Securitatea cibernetică a sistemelor financiare conduse cu ajutorul IA</a:t>
            </a:r>
          </a:p>
          <a:p>
            <a:pPr marL="502920" indent="-4572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o-RO" sz="2800" dirty="0">
                <a:solidFill>
                  <a:srgbClr val="FFFFFF"/>
                </a:solidFill>
              </a:rPr>
              <a:t>Inițiative cheie privind auditarea IA</a:t>
            </a:r>
          </a:p>
        </p:txBody>
      </p:sp>
      <p:pic>
        <p:nvPicPr>
          <p:cNvPr id="8" name="Picture Placeholder 7" descr="Digital Data">
            <a:extLst>
              <a:ext uri="{FF2B5EF4-FFF2-40B4-BE49-F238E27FC236}">
                <a16:creationId xmlns:a16="http://schemas.microsoft.com/office/drawing/2014/main" id="{06D2324F-3B7B-45EF-9584-C8EADD2C8C0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80862" y="2042785"/>
            <a:ext cx="1768207" cy="1768207"/>
          </a:xfrm>
        </p:spPr>
      </p:pic>
      <p:pic>
        <p:nvPicPr>
          <p:cNvPr id="10" name="Picture Placeholder 9" descr="Data Points ">
            <a:extLst>
              <a:ext uri="{FF2B5EF4-FFF2-40B4-BE49-F238E27FC236}">
                <a16:creationId xmlns:a16="http://schemas.microsoft.com/office/drawing/2014/main" id="{71F862F9-0E8A-4DB9-8083-1C3AA6E5D77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39730" y="250951"/>
            <a:ext cx="2263776" cy="2263776"/>
          </a:xfrm>
        </p:spPr>
      </p:pic>
      <p:pic>
        <p:nvPicPr>
          <p:cNvPr id="12" name="Picture Placeholder 11" descr="Data Background">
            <a:extLst>
              <a:ext uri="{FF2B5EF4-FFF2-40B4-BE49-F238E27FC236}">
                <a16:creationId xmlns:a16="http://schemas.microsoft.com/office/drawing/2014/main" id="{A63F39B9-0715-40B5-8ECB-9B983F99C69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70330" y="3324733"/>
            <a:ext cx="2358157" cy="2358157"/>
          </a:xfrm>
        </p:spPr>
      </p:pic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3B199C97-F175-437D-8311-DB662925C0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0EEB51D3-BB2D-B5E0-AF89-BBE5A2E98D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3" t="-4800" r="-1935" b="4800"/>
          <a:stretch/>
        </p:blipFill>
        <p:spPr bwMode="auto">
          <a:xfrm>
            <a:off x="6437450" y="196900"/>
            <a:ext cx="585216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ate Placeholder 12">
            <a:extLst>
              <a:ext uri="{FF2B5EF4-FFF2-40B4-BE49-F238E27FC236}">
                <a16:creationId xmlns:a16="http://schemas.microsoft.com/office/drawing/2014/main" id="{B6939F4A-243D-CBD1-94D6-3F19D4FF262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863" y="6507212"/>
            <a:ext cx="2628900" cy="153888"/>
          </a:xfrm>
        </p:spPr>
        <p:txBody>
          <a:bodyPr/>
          <a:lstStyle/>
          <a:p>
            <a:r>
              <a:rPr lang="en-US" dirty="0"/>
              <a:t>31 octombrie 2024</a:t>
            </a:r>
          </a:p>
        </p:txBody>
      </p:sp>
    </p:spTree>
    <p:extLst>
      <p:ext uri="{BB962C8B-B14F-4D97-AF65-F5344CB8AC3E}">
        <p14:creationId xmlns:p14="http://schemas.microsoft.com/office/powerpoint/2010/main" val="4788215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82184FF4-7029-4ED7-813A-192E6060876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612445" y="481888"/>
            <a:ext cx="1080000" cy="1262947"/>
          </a:xfrm>
          <a:custGeom>
            <a:avLst/>
            <a:gdLst/>
            <a:ahLst/>
            <a:cxnLst/>
            <a:rect l="l" t="t" r="r" b="b"/>
            <a:pathLst>
              <a:path w="1080000" h="1262947">
                <a:moveTo>
                  <a:pt x="540000" y="0"/>
                </a:moveTo>
                <a:lnTo>
                  <a:pt x="1064374" y="931034"/>
                </a:lnTo>
                <a:lnTo>
                  <a:pt x="1069029" y="938533"/>
                </a:lnTo>
                <a:cubicBezTo>
                  <a:pt x="1076223" y="956109"/>
                  <a:pt x="1080000" y="974307"/>
                  <a:pt x="1080000" y="992947"/>
                </a:cubicBezTo>
                <a:cubicBezTo>
                  <a:pt x="1080000" y="1142064"/>
                  <a:pt x="838234" y="1262947"/>
                  <a:pt x="540000" y="1262947"/>
                </a:cubicBezTo>
                <a:cubicBezTo>
                  <a:pt x="241766" y="1262947"/>
                  <a:pt x="0" y="1142064"/>
                  <a:pt x="0" y="992947"/>
                </a:cubicBezTo>
                <a:cubicBezTo>
                  <a:pt x="0" y="974307"/>
                  <a:pt x="3778" y="956109"/>
                  <a:pt x="10971" y="938533"/>
                </a:cubicBezTo>
                <a:lnTo>
                  <a:pt x="15626" y="931034"/>
                </a:lnTo>
                <a:lnTo>
                  <a:pt x="540000" y="0"/>
                </a:lnTo>
                <a:close/>
              </a:path>
            </a:pathLst>
          </a:custGeom>
          <a:gradFill>
            <a:gsLst>
              <a:gs pos="60000">
                <a:schemeClr val="bg2">
                  <a:lumMod val="90000"/>
                  <a:lumOff val="10000"/>
                </a:schemeClr>
              </a:gs>
              <a:gs pos="30000">
                <a:schemeClr val="bg2">
                  <a:lumMod val="90000"/>
                  <a:lumOff val="10000"/>
                </a:schemeClr>
              </a:gs>
              <a:gs pos="40000">
                <a:schemeClr val="bg2">
                  <a:lumMod val="75000"/>
                  <a:lumOff val="25000"/>
                </a:schemeClr>
              </a:gs>
              <a:gs pos="100000">
                <a:schemeClr val="bg2"/>
              </a:gs>
            </a:gsLst>
            <a:lin ang="600000" scaled="0"/>
          </a:gradFill>
          <a:ln>
            <a:noFill/>
          </a:ln>
          <a:effectLst>
            <a:innerShdw blurRad="254000" dist="101600" dir="27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AAA7AB09-557C-41AD-9113-FF9F68FA103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8100000">
            <a:off x="626845" y="828962"/>
            <a:ext cx="540000" cy="1080000"/>
          </a:xfrm>
          <a:prstGeom prst="ellipse">
            <a:avLst/>
          </a:prstGeom>
          <a:gradFill>
            <a:gsLst>
              <a:gs pos="100000">
                <a:schemeClr val="bg2">
                  <a:lumMod val="90000"/>
                  <a:lumOff val="10000"/>
                </a:schemeClr>
              </a:gs>
              <a:gs pos="50000">
                <a:schemeClr val="bg2">
                  <a:lumMod val="95000"/>
                  <a:lumOff val="5000"/>
                </a:schemeClr>
              </a:gs>
            </a:gsLst>
            <a:lin ang="5400000" scaled="0"/>
          </a:gra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EF99ECAA-1F11-4937-BBA6-51935AB44C9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800802" y="247285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9DE9FAB-6BBA-4CFE-B67D-77B47F01ECA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29952" y="4524379"/>
            <a:ext cx="1980001" cy="1363916"/>
            <a:chOff x="4879602" y="3781429"/>
            <a:chExt cx="1980001" cy="1363916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79FAC916-D9BB-4794-81B4-7C47C67E850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5005634" y="4191206"/>
              <a:ext cx="1853969" cy="926985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162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B5CA2231-7A65-4D16-8400-A210CC41DB7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4957101" y="4052255"/>
              <a:ext cx="1853969" cy="1093090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4B089C8C-B82B-4704-88E2-E857A5E2152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6040374" y="3601683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434B90C8-5B4D-456E-AD99-80EF748FDD7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5059348" y="4582709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 useBgFill="1">
        <p:nvSpPr>
          <p:cNvPr id="46" name="Rectangle 45">
            <a:extLst>
              <a:ext uri="{FF2B5EF4-FFF2-40B4-BE49-F238E27FC236}">
                <a16:creationId xmlns:a16="http://schemas.microsoft.com/office/drawing/2014/main" id="{1DB043B4-68C6-45B9-82AC-A5800EADB8D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Placeholder 7" descr="Data Points Digital background">
            <a:extLst>
              <a:ext uri="{FF2B5EF4-FFF2-40B4-BE49-F238E27FC236}">
                <a16:creationId xmlns:a16="http://schemas.microsoft.com/office/drawing/2014/main" id="{5FED7C55-F545-49A1-90FD-D853A25AB45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8" name="Rectangle 47">
            <a:extLst>
              <a:ext uri="{FF2B5EF4-FFF2-40B4-BE49-F238E27FC236}">
                <a16:creationId xmlns:a16="http://schemas.microsoft.com/office/drawing/2014/main" id="{3C64A91D-E535-4C24-A0E3-96A3810E3FD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773729"/>
            <a:ext cx="12192000" cy="1084271"/>
          </a:xfrm>
          <a:prstGeom prst="rect">
            <a:avLst/>
          </a:prstGeom>
          <a:gradFill flip="none" rotWithShape="1">
            <a:gsLst>
              <a:gs pos="90000">
                <a:schemeClr val="bg2">
                  <a:alpha val="60000"/>
                </a:schemeClr>
              </a:gs>
              <a:gs pos="28000">
                <a:schemeClr val="bg2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26FC4867-BA3E-4F8E-AB23-684F34DF3D3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-3"/>
            <a:ext cx="9000000" cy="6857998"/>
          </a:xfrm>
          <a:prstGeom prst="rect">
            <a:avLst/>
          </a:prstGeom>
          <a:gradFill flip="none" rotWithShape="1">
            <a:gsLst>
              <a:gs pos="50000">
                <a:schemeClr val="bg2">
                  <a:alpha val="60000"/>
                </a:schemeClr>
              </a:gs>
              <a:gs pos="0">
                <a:schemeClr val="bg2"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40F1DF5B-353A-4270-8C10-6A15094411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1169" y="1294377"/>
            <a:ext cx="5437187" cy="2986234"/>
          </a:xfrm>
        </p:spPr>
        <p:txBody>
          <a:bodyPr vert="horz" wrap="square" lIns="0" tIns="0" rIns="0" bIns="0" rtlCol="0" anchor="b" anchorCtr="0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6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Introducere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E7D98D-6710-41D2-B258-E1A1059D2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4</a:t>
            </a:fld>
            <a:endParaRPr lang="en-US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4E92993E-CC88-674D-33DF-C967331535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3" t="-4800" r="-1935" b="4800"/>
          <a:stretch/>
        </p:blipFill>
        <p:spPr bwMode="auto">
          <a:xfrm>
            <a:off x="6437450" y="196900"/>
            <a:ext cx="585216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2">
            <a:extLst>
              <a:ext uri="{FF2B5EF4-FFF2-40B4-BE49-F238E27FC236}">
                <a16:creationId xmlns:a16="http://schemas.microsoft.com/office/drawing/2014/main" id="{332BA550-AE1B-C278-B83B-764F8B808D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863" y="6507212"/>
            <a:ext cx="2628900" cy="153888"/>
          </a:xfrm>
        </p:spPr>
        <p:txBody>
          <a:bodyPr/>
          <a:lstStyle/>
          <a:p>
            <a:r>
              <a:rPr lang="en-US" dirty="0"/>
              <a:t>31 octombrie 2024</a:t>
            </a:r>
          </a:p>
        </p:txBody>
      </p:sp>
    </p:spTree>
    <p:extLst>
      <p:ext uri="{BB962C8B-B14F-4D97-AF65-F5344CB8AC3E}">
        <p14:creationId xmlns:p14="http://schemas.microsoft.com/office/powerpoint/2010/main" val="5600218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971E0B-98B2-F480-D89A-2225AAF89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5</a:t>
            </a:fld>
            <a:endParaRPr lang="en-US"/>
          </a:p>
        </p:txBody>
      </p:sp>
      <p:pic>
        <p:nvPicPr>
          <p:cNvPr id="10" name="Picture 9" descr="A robot sitting at a desk&#10;&#10;Description automatically generated">
            <a:extLst>
              <a:ext uri="{FF2B5EF4-FFF2-40B4-BE49-F238E27FC236}">
                <a16:creationId xmlns:a16="http://schemas.microsoft.com/office/drawing/2014/main" id="{D2CD39F9-E228-81E4-6ED6-628BA48EFA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0430" y="1816449"/>
            <a:ext cx="3784939" cy="3784939"/>
          </a:xfrm>
          <a:prstGeom prst="rect">
            <a:avLst/>
          </a:prstGeom>
        </p:spPr>
      </p:pic>
      <p:sp>
        <p:nvSpPr>
          <p:cNvPr id="11" name="Date Placeholder 12">
            <a:extLst>
              <a:ext uri="{FF2B5EF4-FFF2-40B4-BE49-F238E27FC236}">
                <a16:creationId xmlns:a16="http://schemas.microsoft.com/office/drawing/2014/main" id="{37B28E88-4319-73A8-E51C-53199A498E6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863" y="6507212"/>
            <a:ext cx="2628900" cy="153888"/>
          </a:xfrm>
        </p:spPr>
        <p:txBody>
          <a:bodyPr/>
          <a:lstStyle/>
          <a:p>
            <a:r>
              <a:rPr lang="en-US" dirty="0"/>
              <a:t>Vineri, </a:t>
            </a:r>
            <a:r>
              <a:rPr lang="en-US" dirty="0" err="1"/>
              <a:t>Sambata</a:t>
            </a:r>
            <a:r>
              <a:rPr lang="en-US" dirty="0"/>
              <a:t> 28-29 </a:t>
            </a:r>
            <a:r>
              <a:rPr lang="en-US" dirty="0" err="1"/>
              <a:t>Iunie</a:t>
            </a:r>
            <a:r>
              <a:rPr lang="en-US" dirty="0"/>
              <a:t> 2024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0B6C1297-4A36-75CB-E6BA-9581890750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9517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DA5730C3-E93D-B32A-E1ED-57ACCB411E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3" t="-4800" r="-1935" b="4800"/>
          <a:stretch/>
        </p:blipFill>
        <p:spPr bwMode="auto">
          <a:xfrm>
            <a:off x="7951787" y="-30502"/>
            <a:ext cx="4299551" cy="664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FF8BBC3-65ED-EB9E-FDA7-95F9763323E5}"/>
              </a:ext>
            </a:extLst>
          </p:cNvPr>
          <p:cNvSpPr txBox="1"/>
          <p:nvPr/>
        </p:nvSpPr>
        <p:spPr>
          <a:xfrm>
            <a:off x="2574452" y="6580725"/>
            <a:ext cx="561597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  <a:hlinkClick r:id="rId5"/>
              </a:rPr>
              <a:t>https://glasswing.vc/wp-content/uploads/2024/01/History-of-AI-02.png</a:t>
            </a:r>
            <a:r>
              <a:rPr lang="en-US" sz="1400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3" name="Date Placeholder 12">
            <a:extLst>
              <a:ext uri="{FF2B5EF4-FFF2-40B4-BE49-F238E27FC236}">
                <a16:creationId xmlns:a16="http://schemas.microsoft.com/office/drawing/2014/main" id="{B978B190-2377-6C3D-F38B-485F7B512A0E}"/>
              </a:ext>
            </a:extLst>
          </p:cNvPr>
          <p:cNvSpPr txBox="1">
            <a:spLocks/>
          </p:cNvSpPr>
          <p:nvPr/>
        </p:nvSpPr>
        <p:spPr>
          <a:xfrm>
            <a:off x="9450432" y="6463202"/>
            <a:ext cx="2628900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65000"/>
                    <a:alpha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31 octombrie 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25321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971E0B-98B2-F480-D89A-2225AAF89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6</a:t>
            </a:fld>
            <a:endParaRPr lang="en-US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3B0BBCD4-7E9E-2B7A-BFE0-8BC6D79E78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3" t="-4800" r="-1935" b="4800"/>
          <a:stretch/>
        </p:blipFill>
        <p:spPr bwMode="auto">
          <a:xfrm>
            <a:off x="6437450" y="196900"/>
            <a:ext cx="585216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2">
            <a:extLst>
              <a:ext uri="{FF2B5EF4-FFF2-40B4-BE49-F238E27FC236}">
                <a16:creationId xmlns:a16="http://schemas.microsoft.com/office/drawing/2014/main" id="{6C1635DD-CBB4-BB5E-3D54-DBC4B2DD27B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863" y="6507212"/>
            <a:ext cx="2628900" cy="153888"/>
          </a:xfrm>
        </p:spPr>
        <p:txBody>
          <a:bodyPr/>
          <a:lstStyle/>
          <a:p>
            <a:r>
              <a:rPr lang="en-US" dirty="0"/>
              <a:t>31 octombrie 2024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670B352-2B1E-DF21-CDAB-9820B2D63C40}"/>
              </a:ext>
            </a:extLst>
          </p:cNvPr>
          <p:cNvSpPr txBox="1"/>
          <p:nvPr/>
        </p:nvSpPr>
        <p:spPr>
          <a:xfrm>
            <a:off x="438149" y="893019"/>
            <a:ext cx="11315701" cy="5293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it-IT" sz="2800" dirty="0">
                <a:solidFill>
                  <a:srgbClr val="FFFFFF"/>
                </a:solidFill>
              </a:rPr>
              <a:t>Guvernan</a:t>
            </a:r>
            <a:r>
              <a:rPr lang="ro-RO" sz="2800" dirty="0">
                <a:solidFill>
                  <a:srgbClr val="FFFFFF"/>
                </a:solidFill>
              </a:rPr>
              <a:t>ța</a:t>
            </a:r>
            <a:r>
              <a:rPr lang="it-IT" sz="2800" dirty="0">
                <a:solidFill>
                  <a:srgbClr val="FFFFFF"/>
                </a:solidFill>
              </a:rPr>
              <a:t> I</a:t>
            </a:r>
            <a:r>
              <a:rPr lang="ro-RO" sz="2800" dirty="0">
                <a:solidFill>
                  <a:srgbClr val="FFFFFF"/>
                </a:solidFill>
              </a:rPr>
              <a:t>A</a:t>
            </a:r>
            <a:r>
              <a:rPr lang="it-IT" sz="2800" dirty="0">
                <a:solidFill>
                  <a:srgbClr val="FFFFFF"/>
                </a:solidFill>
              </a:rPr>
              <a:t> și conformitatea cu reglementările</a:t>
            </a:r>
            <a:endParaRPr lang="ro-RO" sz="2800" dirty="0">
              <a:solidFill>
                <a:srgbClr val="FFFFFF"/>
              </a:solidFill>
            </a:endParaRPr>
          </a:p>
          <a:p>
            <a:pPr marL="4572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endParaRPr lang="ro-RO" sz="2800" dirty="0">
              <a:solidFill>
                <a:srgbClr val="FFFFFF"/>
              </a:solidFill>
            </a:endParaRPr>
          </a:p>
          <a:p>
            <a:pPr marL="4572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ro-RO" sz="2800" dirty="0">
                <a:solidFill>
                  <a:srgbClr val="FFFFFF"/>
                </a:solidFill>
              </a:rPr>
              <a:t>Băncile centrale vizează asigurarea că sistemele AI implementate de instituțiile supravegheate respectă cadre de reglementare stricte pentru a preveni riscurile sistemice.</a:t>
            </a:r>
          </a:p>
          <a:p>
            <a:pPr marL="4572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endParaRPr lang="ro-RO" sz="2800" dirty="0">
              <a:solidFill>
                <a:srgbClr val="FFFFFF"/>
              </a:solidFill>
            </a:endParaRPr>
          </a:p>
          <a:p>
            <a:pPr marL="502920" indent="-4572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o-RO" sz="2800" dirty="0">
                <a:solidFill>
                  <a:srgbClr val="FFFFFF"/>
                </a:solidFill>
              </a:rPr>
              <a:t>Reglementări IA existente (ex. EU AI Act, GDPR) și impactul acestora</a:t>
            </a:r>
          </a:p>
          <a:p>
            <a:pPr marL="502920" indent="-4572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o-RO" sz="2800" dirty="0">
                <a:solidFill>
                  <a:srgbClr val="FFFFFF"/>
                </a:solidFill>
              </a:rPr>
              <a:t>Crearea unor cadre de guvernanță IA aliniate cu mandatele fiecărei bănci centrale.</a:t>
            </a:r>
          </a:p>
          <a:p>
            <a:pPr marL="502920" indent="-4572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o-RO" sz="2800" dirty="0">
                <a:solidFill>
                  <a:srgbClr val="FFFFFF"/>
                </a:solidFill>
              </a:rPr>
              <a:t>Importanța responsabilității și a transparenței în procesele de luare a deciziilor IA.</a:t>
            </a:r>
          </a:p>
        </p:txBody>
      </p:sp>
    </p:spTree>
    <p:extLst>
      <p:ext uri="{BB962C8B-B14F-4D97-AF65-F5344CB8AC3E}">
        <p14:creationId xmlns:p14="http://schemas.microsoft.com/office/powerpoint/2010/main" val="20138230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971E0B-98B2-F480-D89A-2225AAF89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7</a:t>
            </a:fld>
            <a:endParaRPr lang="en-US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3B0BBCD4-7E9E-2B7A-BFE0-8BC6D79E78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3" t="-4800" r="-1935" b="4800"/>
          <a:stretch/>
        </p:blipFill>
        <p:spPr bwMode="auto">
          <a:xfrm>
            <a:off x="6437450" y="196900"/>
            <a:ext cx="585216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2">
            <a:extLst>
              <a:ext uri="{FF2B5EF4-FFF2-40B4-BE49-F238E27FC236}">
                <a16:creationId xmlns:a16="http://schemas.microsoft.com/office/drawing/2014/main" id="{6C1635DD-CBB4-BB5E-3D54-DBC4B2DD27B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863" y="6507212"/>
            <a:ext cx="2628900" cy="153888"/>
          </a:xfrm>
        </p:spPr>
        <p:txBody>
          <a:bodyPr/>
          <a:lstStyle/>
          <a:p>
            <a:r>
              <a:rPr lang="en-US" dirty="0"/>
              <a:t>31 octombrie 2024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670B352-2B1E-DF21-CDAB-9820B2D63C40}"/>
              </a:ext>
            </a:extLst>
          </p:cNvPr>
          <p:cNvSpPr txBox="1"/>
          <p:nvPr/>
        </p:nvSpPr>
        <p:spPr>
          <a:xfrm>
            <a:off x="438149" y="893019"/>
            <a:ext cx="11315701" cy="48628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it-IT" sz="2800" dirty="0">
                <a:solidFill>
                  <a:srgbClr val="FFFFFF"/>
                </a:solidFill>
              </a:rPr>
              <a:t>Gestionarea riscurilor IA in sistemele financiare</a:t>
            </a:r>
          </a:p>
          <a:p>
            <a:pPr marL="4572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endParaRPr lang="ro-RO" sz="2800" dirty="0">
              <a:solidFill>
                <a:srgbClr val="FFFFFF"/>
              </a:solidFill>
            </a:endParaRPr>
          </a:p>
          <a:p>
            <a:pPr marL="4572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it-IT" sz="2800" dirty="0">
                <a:solidFill>
                  <a:srgbClr val="FFFFFF"/>
                </a:solidFill>
              </a:rPr>
              <a:t>Sistemele </a:t>
            </a:r>
            <a:r>
              <a:rPr lang="ro-RO" sz="2800" dirty="0">
                <a:solidFill>
                  <a:srgbClr val="FFFFFF"/>
                </a:solidFill>
              </a:rPr>
              <a:t>IA</a:t>
            </a:r>
            <a:r>
              <a:rPr lang="it-IT" sz="2800" dirty="0">
                <a:solidFill>
                  <a:srgbClr val="FFFFFF"/>
                </a:solidFill>
              </a:rPr>
              <a:t> pot introduce noi riscuri, cum ar fi model</a:t>
            </a:r>
            <a:r>
              <a:rPr lang="ro-RO" sz="2800" dirty="0">
                <a:solidFill>
                  <a:srgbClr val="FFFFFF"/>
                </a:solidFill>
              </a:rPr>
              <a:t>ele părtinitoare (biased)</a:t>
            </a:r>
            <a:r>
              <a:rPr lang="it-IT" sz="2800" dirty="0">
                <a:solidFill>
                  <a:srgbClr val="FFFFFF"/>
                </a:solidFill>
              </a:rPr>
              <a:t>, </a:t>
            </a:r>
            <a:r>
              <a:rPr lang="ro-RO" sz="2800" dirty="0">
                <a:solidFill>
                  <a:srgbClr val="FFFFFF"/>
                </a:solidFill>
              </a:rPr>
              <a:t>problemele</a:t>
            </a:r>
            <a:r>
              <a:rPr lang="it-IT" sz="2800" dirty="0">
                <a:solidFill>
                  <a:srgbClr val="FFFFFF"/>
                </a:solidFill>
              </a:rPr>
              <a:t> operaționale și amenințări</a:t>
            </a:r>
            <a:r>
              <a:rPr lang="ro-RO" sz="2800" dirty="0">
                <a:solidFill>
                  <a:srgbClr val="FFFFFF"/>
                </a:solidFill>
              </a:rPr>
              <a:t>l</a:t>
            </a:r>
            <a:r>
              <a:rPr lang="it-IT" sz="2800" dirty="0">
                <a:solidFill>
                  <a:srgbClr val="FFFFFF"/>
                </a:solidFill>
              </a:rPr>
              <a:t>e cibernetice</a:t>
            </a:r>
            <a:r>
              <a:rPr lang="ro-RO" sz="2800" dirty="0">
                <a:solidFill>
                  <a:srgbClr val="FFFFFF"/>
                </a:solidFill>
              </a:rPr>
              <a:t> specifice</a:t>
            </a:r>
            <a:r>
              <a:rPr lang="it-IT" sz="2800" dirty="0">
                <a:solidFill>
                  <a:srgbClr val="FFFFFF"/>
                </a:solidFill>
              </a:rPr>
              <a:t>.</a:t>
            </a:r>
            <a:endParaRPr lang="ro-RO" sz="2800" dirty="0">
              <a:solidFill>
                <a:srgbClr val="FFFFFF"/>
              </a:solidFill>
            </a:endParaRPr>
          </a:p>
          <a:p>
            <a:pPr marL="4572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endParaRPr lang="ro-RO" sz="2800" dirty="0">
              <a:solidFill>
                <a:srgbClr val="FFFFFF"/>
              </a:solidFill>
            </a:endParaRPr>
          </a:p>
          <a:p>
            <a:pPr marL="502920" indent="-4572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o-RO" sz="2800" dirty="0">
                <a:solidFill>
                  <a:srgbClr val="FFFFFF"/>
                </a:solidFill>
              </a:rPr>
              <a:t>Identificarea riscurilor potențiale (IA) (ex. algoritmi părtinitori în procesele de creditare, detectarea suspiciunilor de fraudă ).</a:t>
            </a:r>
          </a:p>
          <a:p>
            <a:pPr marL="502920" indent="-4572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o-RO" sz="2800" dirty="0">
                <a:solidFill>
                  <a:srgbClr val="FFFFFF"/>
                </a:solidFill>
              </a:rPr>
              <a:t>Strategii de evaluare și atenuare a acestor riscuri, inclusiv testele de stres și analiza scenariilor. </a:t>
            </a:r>
            <a:r>
              <a:rPr lang="ro-RO" sz="2000" dirty="0">
                <a:solidFill>
                  <a:srgbClr val="FFFFFF"/>
                </a:solidFill>
              </a:rPr>
              <a:t>(scenarii de risc / scenarii benchmark)</a:t>
            </a:r>
          </a:p>
          <a:p>
            <a:pPr marL="502920" indent="-4572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o-RO" sz="2800" dirty="0">
                <a:solidFill>
                  <a:srgbClr val="FFFFFF"/>
                </a:solidFill>
              </a:rPr>
              <a:t>Monitorizare continuă pentru robustețea și reziliența sistemelor AI.</a:t>
            </a:r>
          </a:p>
        </p:txBody>
      </p:sp>
    </p:spTree>
    <p:extLst>
      <p:ext uri="{BB962C8B-B14F-4D97-AF65-F5344CB8AC3E}">
        <p14:creationId xmlns:p14="http://schemas.microsoft.com/office/powerpoint/2010/main" val="637071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971E0B-98B2-F480-D89A-2225AAF89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8</a:t>
            </a:fld>
            <a:endParaRPr lang="en-US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3B0BBCD4-7E9E-2B7A-BFE0-8BC6D79E78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3" t="-4800" r="-1935" b="4800"/>
          <a:stretch/>
        </p:blipFill>
        <p:spPr bwMode="auto">
          <a:xfrm>
            <a:off x="6437450" y="196900"/>
            <a:ext cx="585216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2">
            <a:extLst>
              <a:ext uri="{FF2B5EF4-FFF2-40B4-BE49-F238E27FC236}">
                <a16:creationId xmlns:a16="http://schemas.microsoft.com/office/drawing/2014/main" id="{6C1635DD-CBB4-BB5E-3D54-DBC4B2DD27B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863" y="6507212"/>
            <a:ext cx="2628900" cy="153888"/>
          </a:xfrm>
        </p:spPr>
        <p:txBody>
          <a:bodyPr/>
          <a:lstStyle/>
          <a:p>
            <a:r>
              <a:rPr lang="en-US" dirty="0"/>
              <a:t>31 octombrie 2024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670B352-2B1E-DF21-CDAB-9820B2D63C40}"/>
              </a:ext>
            </a:extLst>
          </p:cNvPr>
          <p:cNvSpPr txBox="1"/>
          <p:nvPr/>
        </p:nvSpPr>
        <p:spPr>
          <a:xfrm>
            <a:off x="438149" y="893019"/>
            <a:ext cx="11402398" cy="57246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pt-BR" sz="2800" dirty="0">
                <a:solidFill>
                  <a:srgbClr val="FFFFFF"/>
                </a:solidFill>
              </a:rPr>
              <a:t>Auditul algoritmilor IA si integritatea datelor</a:t>
            </a:r>
          </a:p>
          <a:p>
            <a:pPr marL="4572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endParaRPr lang="ro-RO" sz="2800" dirty="0">
              <a:solidFill>
                <a:srgbClr val="FFFFFF"/>
              </a:solidFill>
            </a:endParaRPr>
          </a:p>
          <a:p>
            <a:pPr marL="4572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ro-RO" sz="2800" dirty="0">
                <a:solidFill>
                  <a:srgbClr val="FFFFFF"/>
                </a:solidFill>
              </a:rPr>
              <a:t>Asigurarea fiabilității și corectitudinii algoritmilor IA este esențială pentru acuratețea auditurilor financiare.</a:t>
            </a:r>
          </a:p>
          <a:p>
            <a:pPr marL="4572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endParaRPr lang="ro-RO" sz="2800" dirty="0">
              <a:solidFill>
                <a:srgbClr val="FFFFFF"/>
              </a:solidFill>
            </a:endParaRPr>
          </a:p>
          <a:p>
            <a:pPr marL="502920" indent="-4572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o-RO" sz="2800" dirty="0">
                <a:solidFill>
                  <a:srgbClr val="FFFFFF"/>
                </a:solidFill>
              </a:rPr>
              <a:t>Metode de auditare a algoritmilor IA, concentrate pe transparență, explicabilitate și corectitudine.</a:t>
            </a:r>
          </a:p>
          <a:p>
            <a:pPr marL="502920" indent="-4572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o-RO" sz="2800" dirty="0">
                <a:solidFill>
                  <a:srgbClr val="FFFFFF"/>
                </a:solidFill>
              </a:rPr>
              <a:t>Evaluarea surselor de date (folosite în definirea sau calibrarea modelelor) depistând și analizând eventuale prejudecăți, asigurarând integritatea datelor folosite în antrenarea modelelor IA.</a:t>
            </a:r>
          </a:p>
          <a:p>
            <a:pPr marL="502920" indent="-4572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o-RO" sz="2800" dirty="0">
                <a:solidFill>
                  <a:srgbClr val="FFFFFF"/>
                </a:solidFill>
              </a:rPr>
              <a:t>Instrumente pentru auditarea algoritmului, inclusiv cadrele de interpretare IA.</a:t>
            </a:r>
          </a:p>
        </p:txBody>
      </p:sp>
    </p:spTree>
    <p:extLst>
      <p:ext uri="{BB962C8B-B14F-4D97-AF65-F5344CB8AC3E}">
        <p14:creationId xmlns:p14="http://schemas.microsoft.com/office/powerpoint/2010/main" val="2784831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971E0B-98B2-F480-D89A-2225AAF89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9</a:t>
            </a:fld>
            <a:endParaRPr lang="en-US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3B0BBCD4-7E9E-2B7A-BFE0-8BC6D79E78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3" t="-4800" r="-1935" b="4800"/>
          <a:stretch/>
        </p:blipFill>
        <p:spPr bwMode="auto">
          <a:xfrm>
            <a:off x="6437450" y="196900"/>
            <a:ext cx="585216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2">
            <a:extLst>
              <a:ext uri="{FF2B5EF4-FFF2-40B4-BE49-F238E27FC236}">
                <a16:creationId xmlns:a16="http://schemas.microsoft.com/office/drawing/2014/main" id="{6C1635DD-CBB4-BB5E-3D54-DBC4B2DD27B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863" y="6507212"/>
            <a:ext cx="2628900" cy="153888"/>
          </a:xfrm>
        </p:spPr>
        <p:txBody>
          <a:bodyPr/>
          <a:lstStyle/>
          <a:p>
            <a:r>
              <a:rPr lang="en-US" dirty="0"/>
              <a:t>31 octombrie 2024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670B352-2B1E-DF21-CDAB-9820B2D63C40}"/>
              </a:ext>
            </a:extLst>
          </p:cNvPr>
          <p:cNvSpPr txBox="1"/>
          <p:nvPr/>
        </p:nvSpPr>
        <p:spPr>
          <a:xfrm>
            <a:off x="438149" y="893019"/>
            <a:ext cx="11402398" cy="5293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pt-BR" sz="2800" dirty="0">
                <a:solidFill>
                  <a:srgbClr val="FFFFFF"/>
                </a:solidFill>
              </a:rPr>
              <a:t>Folosirea etică a IA în cadrul instituțiilor financiare</a:t>
            </a:r>
          </a:p>
          <a:p>
            <a:pPr marL="4572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endParaRPr lang="ro-RO" sz="2800" dirty="0">
              <a:solidFill>
                <a:srgbClr val="FFFFFF"/>
              </a:solidFill>
            </a:endParaRPr>
          </a:p>
          <a:p>
            <a:pPr marL="4572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ro-RO" sz="2800" dirty="0">
                <a:solidFill>
                  <a:srgbClr val="FFFFFF"/>
                </a:solidFill>
              </a:rPr>
              <a:t>Asigurarea fiabilității și corectitudinii algoritmilor IA este esențială pentru auditurile financiare.</a:t>
            </a:r>
          </a:p>
          <a:p>
            <a:pPr marL="4572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endParaRPr lang="ro-RO" sz="2800" dirty="0">
              <a:solidFill>
                <a:srgbClr val="FFFFFF"/>
              </a:solidFill>
            </a:endParaRPr>
          </a:p>
          <a:p>
            <a:pPr marL="502920" indent="-4572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rgbClr val="FFFFFF"/>
                </a:solidFill>
              </a:rPr>
              <a:t>Importanța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implementării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etice</a:t>
            </a:r>
            <a:r>
              <a:rPr lang="en-US" sz="2800" dirty="0">
                <a:solidFill>
                  <a:srgbClr val="FFFFFF"/>
                </a:solidFill>
              </a:rPr>
              <a:t> a IA, </a:t>
            </a:r>
            <a:r>
              <a:rPr lang="en-US" sz="2800" dirty="0" err="1">
                <a:solidFill>
                  <a:srgbClr val="FFFFFF"/>
                </a:solidFill>
              </a:rPr>
              <a:t>evitând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discriminarea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în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serviciile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financiare</a:t>
            </a:r>
            <a:r>
              <a:rPr lang="en-US" sz="2800" dirty="0">
                <a:solidFill>
                  <a:srgbClr val="FFFFFF"/>
                </a:solidFill>
              </a:rPr>
              <a:t>.</a:t>
            </a:r>
          </a:p>
          <a:p>
            <a:pPr marL="502920" indent="-4572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rgbClr val="FFFFFF"/>
                </a:solidFill>
              </a:rPr>
              <a:t>Alinierea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utilizării</a:t>
            </a:r>
            <a:r>
              <a:rPr lang="en-US" sz="2800" dirty="0">
                <a:solidFill>
                  <a:srgbClr val="FFFFFF"/>
                </a:solidFill>
              </a:rPr>
              <a:t> IA la </a:t>
            </a:r>
            <a:r>
              <a:rPr lang="en-US" sz="2800" dirty="0" err="1">
                <a:solidFill>
                  <a:srgbClr val="FFFFFF"/>
                </a:solidFill>
              </a:rPr>
              <a:t>interesul</a:t>
            </a:r>
            <a:r>
              <a:rPr lang="en-US" sz="2800" dirty="0">
                <a:solidFill>
                  <a:srgbClr val="FFFFFF"/>
                </a:solidFill>
              </a:rPr>
              <a:t> public</a:t>
            </a:r>
            <a:r>
              <a:rPr lang="ro-RO" sz="2800" dirty="0">
                <a:solidFill>
                  <a:srgbClr val="FFFFFF"/>
                </a:solidFill>
              </a:rPr>
              <a:t> (ex</a:t>
            </a:r>
            <a:r>
              <a:rPr lang="en-US" sz="2800" dirty="0">
                <a:solidFill>
                  <a:srgbClr val="FFFFFF"/>
                </a:solidFill>
              </a:rPr>
              <a:t>: </a:t>
            </a:r>
            <a:r>
              <a:rPr lang="en-US" sz="2800" dirty="0" err="1">
                <a:solidFill>
                  <a:srgbClr val="FFFFFF"/>
                </a:solidFill>
              </a:rPr>
              <a:t>deciziile</a:t>
            </a:r>
            <a:r>
              <a:rPr lang="en-US" sz="2800" dirty="0">
                <a:solidFill>
                  <a:srgbClr val="FFFFFF"/>
                </a:solidFill>
              </a:rPr>
              <a:t> care </a:t>
            </a:r>
            <a:r>
              <a:rPr lang="en-US" sz="2800" dirty="0" err="1">
                <a:solidFill>
                  <a:srgbClr val="FFFFFF"/>
                </a:solidFill>
              </a:rPr>
              <a:t>afectează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creditarea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sau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scoringul</a:t>
            </a:r>
            <a:r>
              <a:rPr lang="en-US" sz="2800" dirty="0">
                <a:solidFill>
                  <a:srgbClr val="FFFFFF"/>
                </a:solidFill>
              </a:rPr>
              <a:t>)</a:t>
            </a:r>
          </a:p>
          <a:p>
            <a:pPr marL="502920" indent="-4572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rgbClr val="FFFFFF"/>
                </a:solidFill>
              </a:rPr>
              <a:t>Băncile</a:t>
            </a:r>
            <a:r>
              <a:rPr lang="en-US" sz="2800" dirty="0">
                <a:solidFill>
                  <a:srgbClr val="FFFFFF"/>
                </a:solidFill>
              </a:rPr>
              <a:t> centrale </a:t>
            </a:r>
            <a:r>
              <a:rPr lang="en-US" sz="2800" dirty="0" err="1">
                <a:solidFill>
                  <a:srgbClr val="FFFFFF"/>
                </a:solidFill>
              </a:rPr>
              <a:t>stabileasc</a:t>
            </a:r>
            <a:r>
              <a:rPr lang="en-US" sz="2800" dirty="0">
                <a:solidFill>
                  <a:srgbClr val="FFFFFF"/>
                </a:solidFill>
              </a:rPr>
              <a:t> standarde </a:t>
            </a:r>
            <a:r>
              <a:rPr lang="en-US" sz="2800" dirty="0" err="1">
                <a:solidFill>
                  <a:srgbClr val="FFFFFF"/>
                </a:solidFill>
              </a:rPr>
              <a:t>etice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pentru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utilizarea</a:t>
            </a:r>
            <a:r>
              <a:rPr lang="en-US" sz="2800" dirty="0">
                <a:solidFill>
                  <a:srgbClr val="FFFFFF"/>
                </a:solidFill>
              </a:rPr>
              <a:t> IA de </a:t>
            </a:r>
            <a:r>
              <a:rPr lang="en-US" sz="2800" dirty="0" err="1">
                <a:solidFill>
                  <a:srgbClr val="FFFFFF"/>
                </a:solidFill>
              </a:rPr>
              <a:t>către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institu</a:t>
            </a:r>
            <a:r>
              <a:rPr lang="ro-RO" sz="2800" dirty="0">
                <a:solidFill>
                  <a:srgbClr val="FFFFFF"/>
                </a:solidFill>
              </a:rPr>
              <a:t>țiile supravegheate și reglementate</a:t>
            </a:r>
          </a:p>
        </p:txBody>
      </p:sp>
    </p:spTree>
    <p:extLst>
      <p:ext uri="{BB962C8B-B14F-4D97-AF65-F5344CB8AC3E}">
        <p14:creationId xmlns:p14="http://schemas.microsoft.com/office/powerpoint/2010/main" val="2016053049"/>
      </p:ext>
    </p:extLst>
  </p:cSld>
  <p:clrMapOvr>
    <a:masterClrMapping/>
  </p:clrMapOvr>
</p:sld>
</file>

<file path=ppt/theme/theme1.xml><?xml version="1.0" encoding="utf-8"?>
<a:theme xmlns:a="http://schemas.openxmlformats.org/drawingml/2006/main" name="3DFloatVTI">
  <a:themeElements>
    <a:clrScheme name="Float">
      <a:dk1>
        <a:sysClr val="windowText" lastClr="000000"/>
      </a:dk1>
      <a:lt1>
        <a:sysClr val="window" lastClr="FFFFFF"/>
      </a:lt1>
      <a:dk2>
        <a:srgbClr val="1B192E"/>
      </a:dk2>
      <a:lt2>
        <a:srgbClr val="EAE5EB"/>
      </a:lt2>
      <a:accent1>
        <a:srgbClr val="13BE89"/>
      </a:accent1>
      <a:accent2>
        <a:srgbClr val="12B1BF"/>
      </a:accent2>
      <a:accent3>
        <a:srgbClr val="D40AA8"/>
      </a:accent3>
      <a:accent4>
        <a:srgbClr val="B86E62"/>
      </a:accent4>
      <a:accent5>
        <a:srgbClr val="A3A3C1"/>
      </a:accent5>
      <a:accent6>
        <a:srgbClr val="37335B"/>
      </a:accent6>
      <a:hlink>
        <a:srgbClr val="0066FF"/>
      </a:hlink>
      <a:folHlink>
        <a:srgbClr val="666699"/>
      </a:folHlink>
    </a:clrScheme>
    <a:fontScheme name="Float">
      <a:majorFont>
        <a:latin typeface="Walbaum Display"/>
        <a:ea typeface=""/>
        <a:cs typeface=""/>
      </a:majorFont>
      <a:minorFont>
        <a:latin typeface="Gill Sans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/>
      <a:lstStyle>
        <a:defPPr algn="l">
          <a:defRPr i="0" dirty="0" err="1">
            <a:solidFill>
              <a:schemeClr val="tx1"/>
            </a:solidFill>
            <a:effectLst/>
            <a:latin typeface="Söhne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3DFloatVTI" id="{F59BA300-ED19-4B39-9AE3-7882B1DE8B78}" vid="{0FEC63E3-719F-4F50-9F1E-5B8BAF3910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Float">
    <a:dk1>
      <a:sysClr val="windowText" lastClr="000000"/>
    </a:dk1>
    <a:lt1>
      <a:sysClr val="window" lastClr="FFFFFF"/>
    </a:lt1>
    <a:dk2>
      <a:srgbClr val="1B192E"/>
    </a:dk2>
    <a:lt2>
      <a:srgbClr val="EAE5EB"/>
    </a:lt2>
    <a:accent1>
      <a:srgbClr val="13BE89"/>
    </a:accent1>
    <a:accent2>
      <a:srgbClr val="12B1BF"/>
    </a:accent2>
    <a:accent3>
      <a:srgbClr val="D40AA8"/>
    </a:accent3>
    <a:accent4>
      <a:srgbClr val="B86E62"/>
    </a:accent4>
    <a:accent5>
      <a:srgbClr val="A3A3C1"/>
    </a:accent5>
    <a:accent6>
      <a:srgbClr val="37335B"/>
    </a:accent6>
    <a:hlink>
      <a:srgbClr val="0066FF"/>
    </a:hlink>
    <a:folHlink>
      <a:srgbClr val="666699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8" ma:contentTypeDescription="Create a new document." ma:contentTypeScope="" ma:versionID="22a266b9fa9a230c5a512669d8b298c3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eddc33fff6b14141ee5c74a0d29ea6a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lcf76f155ced4ddcb4097134ff3c332f" ma:index="24" nillable="true" ma:taxonomy="true" ma:internalName="lcf76f155ced4ddcb4097134ff3c332f" ma:taxonomyFieldName="MediaServiceAITags" ma:displayName="Image Tags" ma:readOnly="false" ma:fieldId="{5cf76f15-5ced-4ddc-b409-7134ff3c332f}" ma:taxonomyMulti="true" ma:sspId="e385fb40-52d4-4fae-9c5b-3e8ff8a5878e" ma:termSetId="09814cd3-568e-4e90-9814-8d621ff8fb84" ma:anchorId="00000000-0000-0000-0000-000000000000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5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_ip_UnifiedCompliancePolicyProperties xmlns="http://schemas.microsoft.com/sharepoint/v3" xsi:nil="true"/>
    <lcf76f155ced4ddcb4097134ff3c332f xmlns="71af3243-3dd4-4a8d-8c0d-dd76da1f02a5">
      <Terms xmlns="http://schemas.microsoft.com/office/infopath/2007/PartnerControls"/>
    </lcf76f155ced4ddcb4097134ff3c332f>
    <TaxCatchAll xmlns="230e9df3-be65-4c73-a93b-d1236ebd677e"/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E4876F9-7AE1-498D-B8FE-1E3AD703D2A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0811A92-D464-4AC4-A396-BA73B10CEEAC}">
  <ds:schemaRefs>
    <ds:schemaRef ds:uri="http://schemas.microsoft.com/office/2006/metadata/properties"/>
    <ds:schemaRef ds:uri="16c05727-aa75-4e4a-9b5f-8a80a1165891"/>
    <ds:schemaRef ds:uri="230e9df3-be65-4c73-a93b-d1236ebd677e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dcmitype/"/>
    <ds:schemaRef ds:uri="http://purl.org/dc/elements/1.1/"/>
    <ds:schemaRef ds:uri="http://schemas.openxmlformats.org/package/2006/metadata/core-properties"/>
    <ds:schemaRef ds:uri="71af3243-3dd4-4a8d-8c0d-dd76da1f02a5"/>
    <ds:schemaRef ds:uri="http://schemas.microsoft.com/sharepoint/v3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904751AB-E840-446F-8D49-E697067EC887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2951</TotalTime>
  <Words>1480</Words>
  <Application>Microsoft Office PowerPoint</Application>
  <PresentationFormat>Widescreen</PresentationFormat>
  <Paragraphs>186</Paragraphs>
  <Slides>27</Slides>
  <Notes>8</Notes>
  <HiddenSlides>1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Arial</vt:lpstr>
      <vt:lpstr>Arial Nova</vt:lpstr>
      <vt:lpstr>Calibri</vt:lpstr>
      <vt:lpstr>Gill Sans MT</vt:lpstr>
      <vt:lpstr>Söhne</vt:lpstr>
      <vt:lpstr>Walbaum Display</vt:lpstr>
      <vt:lpstr>3DFloatVTI</vt:lpstr>
      <vt:lpstr>Inteligența artificială (IA)  și implicațiile auditului intern asupra securității informației</vt:lpstr>
      <vt:lpstr>PowerPoint Presentation</vt:lpstr>
      <vt:lpstr>Sumar</vt:lpstr>
      <vt:lpstr>Introducere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Inițiative cheie 2024-2025</vt:lpstr>
      <vt:lpstr>PowerPoint Presentation</vt:lpstr>
      <vt:lpstr>PowerPoint Presentation</vt:lpstr>
      <vt:lpstr>Considerații cheie</vt:lpstr>
      <vt:lpstr>Riscurile specifice IA</vt:lpstr>
      <vt:lpstr>PowerPoint Presentation</vt:lpstr>
      <vt:lpstr>PowerPoint Presentation</vt:lpstr>
      <vt:lpstr>PowerPoint Presentation</vt:lpstr>
      <vt:lpstr>PowerPoint Presentation</vt:lpstr>
      <vt:lpstr>Aspecte etice și de confidențialitate în gestionarea riscurilor IA</vt:lpstr>
      <vt:lpstr>PowerPoint Presentation</vt:lpstr>
      <vt:lpstr>PowerPoint Presentation</vt:lpstr>
      <vt:lpstr>Referințe</vt:lpstr>
      <vt:lpstr>PowerPoint Presentation</vt:lpstr>
      <vt:lpstr>PowerPoint Presentation</vt:lpstr>
      <vt:lpstr>Q &amp; A</vt:lpstr>
      <vt:lpstr>Mulțumesc!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AUDITAREA SECURITATII INFORMATIEI</dc:title>
  <dc:creator>Bertea, Victor Alexandru</dc:creator>
  <cp:lastModifiedBy>maria pirvan</cp:lastModifiedBy>
  <cp:revision>218</cp:revision>
  <dcterms:created xsi:type="dcterms:W3CDTF">2023-07-03T18:56:00Z</dcterms:created>
  <dcterms:modified xsi:type="dcterms:W3CDTF">2024-11-15T09:54:02Z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SIP_Label_92b83b4b-2d54-414f-8077-da565f2c0ab9_Enabled">
    <vt:lpwstr>true</vt:lpwstr>
  </property>
  <property fmtid="{D5CDD505-2E9C-101B-9397-08002B2CF9AE}" pid="4" name="MSIP_Label_92b83b4b-2d54-414f-8077-da565f2c0ab9_SetDate">
    <vt:lpwstr>2023-07-03T19:31:00Z</vt:lpwstr>
  </property>
  <property fmtid="{D5CDD505-2E9C-101B-9397-08002B2CF9AE}" pid="5" name="MSIP_Label_92b83b4b-2d54-414f-8077-da565f2c0ab9_Method">
    <vt:lpwstr>Standard</vt:lpwstr>
  </property>
  <property fmtid="{D5CDD505-2E9C-101B-9397-08002B2CF9AE}" pid="6" name="MSIP_Label_92b83b4b-2d54-414f-8077-da565f2c0ab9_Name">
    <vt:lpwstr>92b83b4b-2d54-414f-8077-da565f2c0ab9</vt:lpwstr>
  </property>
  <property fmtid="{D5CDD505-2E9C-101B-9397-08002B2CF9AE}" pid="7" name="MSIP_Label_92b83b4b-2d54-414f-8077-da565f2c0ab9_SiteId">
    <vt:lpwstr>d8bde65a-3ded-4346-9518-670204e6e184</vt:lpwstr>
  </property>
  <property fmtid="{D5CDD505-2E9C-101B-9397-08002B2CF9AE}" pid="8" name="MSIP_Label_92b83b4b-2d54-414f-8077-da565f2c0ab9_ActionId">
    <vt:lpwstr>448f9516-3b27-4aba-9d40-6b0e36c0f424</vt:lpwstr>
  </property>
  <property fmtid="{D5CDD505-2E9C-101B-9397-08002B2CF9AE}" pid="9" name="MSIP_Label_92b83b4b-2d54-414f-8077-da565f2c0ab9_ContentBits">
    <vt:lpwstr>0</vt:lpwstr>
  </property>
</Properties>
</file>