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sldIdLst>
    <p:sldId id="256" r:id="rId2"/>
    <p:sldId id="380" r:id="rId3"/>
    <p:sldId id="382" r:id="rId4"/>
    <p:sldId id="413" r:id="rId5"/>
    <p:sldId id="407" r:id="rId6"/>
    <p:sldId id="417" r:id="rId7"/>
    <p:sldId id="423" r:id="rId8"/>
    <p:sldId id="425" r:id="rId9"/>
    <p:sldId id="427" r:id="rId10"/>
    <p:sldId id="435" r:id="rId11"/>
    <p:sldId id="436" r:id="rId12"/>
    <p:sldId id="442" r:id="rId13"/>
    <p:sldId id="440" r:id="rId14"/>
    <p:sldId id="264" r:id="rId15"/>
    <p:sldId id="265" r:id="rId16"/>
    <p:sldId id="268" r:id="rId17"/>
    <p:sldId id="269" r:id="rId18"/>
    <p:sldId id="278" r:id="rId19"/>
    <p:sldId id="280" r:id="rId20"/>
    <p:sldId id="285" r:id="rId21"/>
    <p:sldId id="438" r:id="rId22"/>
  </p:sldIdLst>
  <p:sldSz cx="12192000" cy="6858000"/>
  <p:notesSz cx="7010400" cy="9296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E3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31" autoAdjust="0"/>
    <p:restoredTop sz="95196" autoAdjust="0"/>
  </p:normalViewPr>
  <p:slideViewPr>
    <p:cSldViewPr snapToGrid="0" snapToObjects="1">
      <p:cViewPr varScale="1">
        <p:scale>
          <a:sx n="53" d="100"/>
          <a:sy n="53" d="100"/>
        </p:scale>
        <p:origin x="706" y="43"/>
      </p:cViewPr>
      <p:guideLst/>
    </p:cSldViewPr>
  </p:slideViewPr>
  <p:outlineViewPr>
    <p:cViewPr>
      <p:scale>
        <a:sx n="33" d="100"/>
        <a:sy n="33" d="100"/>
      </p:scale>
      <p:origin x="0" y="-227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92"/>
    </p:cViewPr>
  </p:sorterViewPr>
  <p:notesViewPr>
    <p:cSldViewPr snapToGrid="0" snapToObjects="1">
      <p:cViewPr varScale="1">
        <p:scale>
          <a:sx n="61" d="100"/>
          <a:sy n="61" d="100"/>
        </p:scale>
        <p:origin x="3139" y="6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68074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r>
              <a:rPr lang="en-US" dirty="0"/>
              <a:t>DE SCHIMBAT NUMELE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69A056-7E46-7569-4445-AE70B5AC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0EF1FCF-BFA0-32D8-B69E-5CE54387DD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F8295F4-A6A9-9A9E-99F3-AB542E5C7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314986-C0B4-DDA8-3F32-2A87FFE6B6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066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75D7EC-4CBE-7D33-39F4-65A67C2B51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27F9E2-187B-AAC8-4AE7-CDFBD16A94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290F8F-BB94-BD72-BD36-27BDC22F34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49EDBD-48A8-C96A-1991-7DD452B594B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8597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53C26C-9F3B-F70E-7EC8-5839795CA4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3252B-8289-D1E3-6AB9-F13BDEE6BA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B4648DD-02BE-C3AE-3512-94C8FB8FCB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E2B0D5-89FB-21A1-C75A-5A23062055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660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BF93FD-D796-0C31-94E0-460F87528D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4AE8F8-5B78-4D02-A51D-47298872326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1374874-C60A-20E0-87E8-23E6580246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4E6A21-722B-9B6F-7739-018C8BDA18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8130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13E059-E7E7-FBD4-C235-CCF75C179A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CE1779-56CC-6B8C-E9E7-E6AF79E415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3E40205-4C26-F6F7-1AD1-0CF19C6DFB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5F9FEC-11EE-D57A-9BED-BC479B475F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lIns="91330" tIns="45665" rIns="91330" bIns="45665"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230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1E76A0-E047-7779-D774-48C9AD0A3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E521E13-F67A-D64A-4851-1D58DA70D6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417DE48-0419-63C8-C627-770BF19B05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9168D6-7E59-29A4-2F0C-142191D9AF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1698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BFC293-D631-C2E5-2979-853B0209A0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4D03193-76B9-6A33-8253-462E78732DA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73F3F-8C17-4DA5-6005-A8F5F0F608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CE5334-1FE2-7648-A6D8-A2F9F5D21B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19344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CD8D8-EB27-4D51-7D40-2C8FBEBA2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D92586-F8D7-525F-6CC0-4C81517F8E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502A13A-CD8C-4DDA-FDB9-26F1DC5A1E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89184A-0D33-0E78-4641-8816F506C1B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561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E526A-43EC-CAEC-6028-904B495DCD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73753E3-2063-D24D-0557-78D7E3D339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EF5EFC-A241-F976-D5A1-51D822B6A9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8E169A-6399-2866-B540-02DD30B288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236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9C1FA9-E4B0-D3F5-6CCC-E180B30F5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2EABC0E-4980-827E-A65F-FF495D461CF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4EE6A91-EC0E-44A7-E3C1-9AB3D49A1B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00200F-925E-B0F7-1637-C4CA083E06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514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CC3932-61CC-8680-EDD4-22CF96AD42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C4FE599-7119-A0A2-A5E4-690FB8FF4D6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6493506-EA8D-80ED-C47F-E4921968A5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52C306-1429-E2BD-0C0B-DE4DAE29AE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3800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D6565-A031-CB91-D133-3423C0558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C906F07-7B15-B452-B5E6-823F7AAC22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3207E-DCCA-65F4-3844-C2B4FCC988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lIns="91330" tIns="45665" rIns="91330" bIns="45665"/>
          <a:lstStyle/>
          <a:p>
            <a:pPr defTabSz="913303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1CBE36-F51C-C2D3-4584-3C7913B32A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lIns="91330" tIns="45665" rIns="91330" bIns="45665"/>
          <a:lstStyle/>
          <a:p>
            <a:fld id="{7270B1E8-67F5-42DD-AA2A-E25B5907289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66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3098AA-0D28-4D30-AE1B-3EDE10A957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52400"/>
            <a:ext cx="11831683" cy="528637"/>
          </a:xfrm>
          <a:noFill/>
        </p:spPr>
        <p:txBody>
          <a:bodyPr/>
          <a:lstStyle>
            <a:lvl1pPr algn="l">
              <a:lnSpc>
                <a:spcPct val="100000"/>
              </a:lnSpc>
              <a:defRPr>
                <a:solidFill>
                  <a:schemeClr val="tx2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5CA946-A45E-48DA-A629-CEEEB070D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C89A7-31B7-44B7-8114-5D9E01780EE9}" type="datetime1">
              <a:rPr lang="en-US" smtClean="0"/>
              <a:t>10/21/2024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3D8854-AFD4-4CED-AFB6-CD0FAFB0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B864D3-CACA-47C9-A194-8380B91C5D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856244" y="6669884"/>
            <a:ext cx="334803" cy="190500"/>
          </a:xfrm>
          <a:prstGeom prst="rect">
            <a:avLst/>
          </a:prstGeom>
        </p:spPr>
        <p:txBody>
          <a:bodyPr/>
          <a:lstStyle/>
          <a:p>
            <a:fld id="{6F327AA4-3EB7-4B4B-B0B0-534A90E3DE2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BF08625-B875-4BDD-94BC-9CB91E4AD07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2400" y="685800"/>
            <a:ext cx="11849100" cy="26670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9144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716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828800" indent="0">
              <a:buNone/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755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4.png"/><Relationship Id="rId7" Type="http://schemas.openxmlformats.org/officeDocument/2006/relationships/image" Target="../media/image31.sv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9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/>
          <p:cNvSpPr/>
          <p:nvPr/>
        </p:nvSpPr>
        <p:spPr>
          <a:xfrm>
            <a:off x="291790" y="4289272"/>
            <a:ext cx="11608419" cy="2066544"/>
          </a:xfrm>
          <a:prstGeom prst="rect">
            <a:avLst/>
          </a:prstGeom>
          <a:solidFill>
            <a:schemeClr val="bg2">
              <a:alpha val="90000"/>
            </a:schemeClr>
          </a:solidFill>
          <a:ln/>
        </p:spPr>
      </p:sp>
      <p:sp>
        <p:nvSpPr>
          <p:cNvPr id="5" name="Shape 2"/>
          <p:cNvSpPr/>
          <p:nvPr/>
        </p:nvSpPr>
        <p:spPr>
          <a:xfrm>
            <a:off x="9610344" y="2185416"/>
            <a:ext cx="192024" cy="192024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6" name="Shape 3"/>
          <p:cNvSpPr/>
          <p:nvPr/>
        </p:nvSpPr>
        <p:spPr>
          <a:xfrm>
            <a:off x="8778240" y="5458968"/>
            <a:ext cx="3419856" cy="694944"/>
          </a:xfrm>
          <a:prstGeom prst="rect">
            <a:avLst/>
          </a:prstGeom>
          <a:solidFill>
            <a:schemeClr val="bg2">
              <a:alpha val="90000"/>
            </a:schemeClr>
          </a:solidFill>
          <a:ln/>
        </p:spPr>
      </p:sp>
      <p:sp>
        <p:nvSpPr>
          <p:cNvPr id="7" name="Text 4"/>
          <p:cNvSpPr/>
          <p:nvPr/>
        </p:nvSpPr>
        <p:spPr>
          <a:xfrm>
            <a:off x="13648" y="3372240"/>
            <a:ext cx="12276467" cy="1453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Propunerea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de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Valoare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CANVAS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pentru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Auditul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Intern. </a:t>
            </a:r>
          </a:p>
          <a:p>
            <a:pPr marL="0" indent="0" algn="ctr">
              <a:buNone/>
            </a:pP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Rafting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catre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indeplinirea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</a:t>
            </a:r>
            <a:r>
              <a:rPr lang="en-US" sz="4000" dirty="0" err="1">
                <a:solidFill>
                  <a:schemeClr val="tx2"/>
                </a:solidFill>
                <a:latin typeface="Tw Cen MT" pitchFamily="34" charset="0"/>
              </a:rPr>
              <a:t>Asteptarilor</a:t>
            </a:r>
            <a:r>
              <a:rPr lang="en-US" sz="4000" dirty="0">
                <a:solidFill>
                  <a:schemeClr val="tx2"/>
                </a:solidFill>
                <a:latin typeface="Tw Cen MT" pitchFamily="34" charset="0"/>
              </a:rPr>
              <a:t> </a:t>
            </a:r>
          </a:p>
        </p:txBody>
      </p:sp>
      <p:sp>
        <p:nvSpPr>
          <p:cNvPr id="8" name="Text 5"/>
          <p:cNvSpPr/>
          <p:nvPr/>
        </p:nvSpPr>
        <p:spPr>
          <a:xfrm>
            <a:off x="7336220" y="5393121"/>
            <a:ext cx="4737118" cy="393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Carmen Burcea, </a:t>
            </a:r>
            <a:r>
              <a:rPr lang="en-US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CIA, CAFR</a:t>
            </a:r>
            <a:endParaRPr lang="en-US" dirty="0"/>
          </a:p>
        </p:txBody>
      </p:sp>
      <p:sp>
        <p:nvSpPr>
          <p:cNvPr id="9" name="Text 6"/>
          <p:cNvSpPr/>
          <p:nvPr/>
        </p:nvSpPr>
        <p:spPr>
          <a:xfrm>
            <a:off x="7451834" y="5733288"/>
            <a:ext cx="4737118" cy="3931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Director Audit</a:t>
            </a:r>
            <a:endParaRPr lang="en-US" sz="24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441E2BC-CDEA-3595-0C8C-B27A21E0E2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48" y="4549"/>
            <a:ext cx="9144000" cy="1168096"/>
          </a:xfrm>
          <a:prstGeom prst="rect">
            <a:avLst/>
          </a:prstGeom>
        </p:spPr>
      </p:pic>
      <p:sp>
        <p:nvSpPr>
          <p:cNvPr id="12" name="Shape 0">
            <a:extLst>
              <a:ext uri="{FF2B5EF4-FFF2-40B4-BE49-F238E27FC236}">
                <a16:creationId xmlns:a16="http://schemas.microsoft.com/office/drawing/2014/main" id="{AA330B69-3673-E2E8-4B54-28295417BB14}"/>
              </a:ext>
            </a:extLst>
          </p:cNvPr>
          <p:cNvSpPr/>
          <p:nvPr/>
        </p:nvSpPr>
        <p:spPr>
          <a:xfrm>
            <a:off x="580533" y="1633910"/>
            <a:ext cx="11608419" cy="1536426"/>
          </a:xfrm>
          <a:prstGeom prst="rect">
            <a:avLst/>
          </a:prstGeom>
          <a:solidFill>
            <a:schemeClr val="bg2">
              <a:alpha val="90000"/>
            </a:schemeClr>
          </a:solidFill>
          <a:ln/>
        </p:spPr>
        <p:txBody>
          <a:bodyPr/>
          <a:lstStyle/>
          <a:p>
            <a:pPr algn="ctr"/>
            <a:r>
              <a:rPr lang="en-US" sz="4400" b="1" dirty="0"/>
              <a:t>CONFERINTA NATIONALA A AAIR</a:t>
            </a:r>
          </a:p>
          <a:p>
            <a:pPr algn="ctr"/>
            <a:r>
              <a:rPr lang="en-US" sz="4400" b="1" dirty="0"/>
              <a:t>31 </a:t>
            </a:r>
            <a:r>
              <a:rPr lang="en-US" sz="4400" b="1" dirty="0" err="1"/>
              <a:t>octombrie</a:t>
            </a:r>
            <a:r>
              <a:rPr lang="en-US" sz="4400" b="1" dirty="0"/>
              <a:t> 2024</a:t>
            </a:r>
            <a:endParaRPr lang="ro-RO" sz="4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C724D8-2195-4C6A-68C9-C2A83D578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3780" y="2202452"/>
            <a:ext cx="441998" cy="2895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A946A-0F57-F1E2-4F20-19B0C2A22A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DF0BADEC-1D7C-0EE5-CC9C-AD3FAF770CBA}"/>
              </a:ext>
            </a:extLst>
          </p:cNvPr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FADB574B-91C6-E4F5-4825-B068C4250CAF}"/>
              </a:ext>
            </a:extLst>
          </p:cNvPr>
          <p:cNvSpPr/>
          <p:nvPr/>
        </p:nvSpPr>
        <p:spPr>
          <a:xfrm>
            <a:off x="256032" y="521208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000" b="1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Propunerea</a:t>
            </a:r>
            <a:r>
              <a:rPr lang="en-US" sz="40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de Value CANVAS _ </a:t>
            </a:r>
            <a:r>
              <a:rPr lang="en-US" sz="4000" b="1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Pentru</a:t>
            </a:r>
            <a:r>
              <a:rPr lang="en-US" sz="40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dirty="0" err="1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Auditul</a:t>
            </a:r>
            <a:r>
              <a:rPr lang="en-US" sz="4000" b="1" dirty="0">
                <a:solidFill>
                  <a:schemeClr val="tx2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Intern</a:t>
            </a:r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30DC504C-47B5-4F68-D66A-03655A21401A}"/>
              </a:ext>
            </a:extLst>
          </p:cNvPr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BC357069-98C6-7A63-C687-EAA256234F62}"/>
              </a:ext>
            </a:extLst>
          </p:cNvPr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pic>
        <p:nvPicPr>
          <p:cNvPr id="7" name="Image 1" descr="preencoded.png">
            <a:extLst>
              <a:ext uri="{FF2B5EF4-FFF2-40B4-BE49-F238E27FC236}">
                <a16:creationId xmlns:a16="http://schemas.microsoft.com/office/drawing/2014/main" id="{9DF559D2-771D-3F9A-8E81-02084663DFB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210" r="7210"/>
          <a:stretch/>
        </p:blipFill>
        <p:spPr>
          <a:xfrm>
            <a:off x="7909561" y="1495044"/>
            <a:ext cx="3310128" cy="3867912"/>
          </a:xfrm>
          <a:prstGeom prst="rect">
            <a:avLst/>
          </a:prstGeom>
        </p:spPr>
      </p:pic>
      <p:sp>
        <p:nvSpPr>
          <p:cNvPr id="8" name="Shape 4">
            <a:extLst>
              <a:ext uri="{FF2B5EF4-FFF2-40B4-BE49-F238E27FC236}">
                <a16:creationId xmlns:a16="http://schemas.microsoft.com/office/drawing/2014/main" id="{700238E6-9479-4CA1-FF11-BACBC2F6BC3D}"/>
              </a:ext>
            </a:extLst>
          </p:cNvPr>
          <p:cNvSpPr/>
          <p:nvPr/>
        </p:nvSpPr>
        <p:spPr>
          <a:xfrm>
            <a:off x="320040" y="1874520"/>
            <a:ext cx="402336" cy="402336"/>
          </a:xfrm>
          <a:prstGeom prst="flowChartConnector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ABA95B22-F22B-44FD-0D98-825D2DA1CA1E}"/>
              </a:ext>
            </a:extLst>
          </p:cNvPr>
          <p:cNvSpPr/>
          <p:nvPr/>
        </p:nvSpPr>
        <p:spPr>
          <a:xfrm>
            <a:off x="338328" y="189280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1</a:t>
            </a:r>
            <a:endParaRPr lang="en-US" sz="1400" dirty="0"/>
          </a:p>
        </p:txBody>
      </p:sp>
      <p:sp>
        <p:nvSpPr>
          <p:cNvPr id="10" name="Text 6">
            <a:extLst>
              <a:ext uri="{FF2B5EF4-FFF2-40B4-BE49-F238E27FC236}">
                <a16:creationId xmlns:a16="http://schemas.microsoft.com/office/drawing/2014/main" id="{ABBB4E99-3291-7D08-B3D1-1A92A754139C}"/>
              </a:ext>
            </a:extLst>
          </p:cNvPr>
          <p:cNvSpPr/>
          <p:nvPr/>
        </p:nvSpPr>
        <p:spPr>
          <a:xfrm>
            <a:off x="795528" y="1645920"/>
            <a:ext cx="3090672" cy="374904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8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endParaRPr lang="en-US" sz="1800" dirty="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39F2C7AE-EADF-F363-EC8F-9E6100679D66}"/>
              </a:ext>
            </a:extLst>
          </p:cNvPr>
          <p:cNvSpPr/>
          <p:nvPr/>
        </p:nvSpPr>
        <p:spPr>
          <a:xfrm>
            <a:off x="795527" y="2048256"/>
            <a:ext cx="5791703" cy="115658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Utilizați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CANVAS (Value Proposition Canvas)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potențiale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din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cadrul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intern,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asigurându-vă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că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sunt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aplicate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strategii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eficiente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reducere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600" dirty="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D1916179-3B2B-A6B7-322D-3556E8642F6A}"/>
              </a:ext>
            </a:extLst>
          </p:cNvPr>
          <p:cNvSpPr/>
          <p:nvPr/>
        </p:nvSpPr>
        <p:spPr>
          <a:xfrm>
            <a:off x="320040" y="4114800"/>
            <a:ext cx="402336" cy="402336"/>
          </a:xfrm>
          <a:prstGeom prst="flowChartConnector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D9AFB7FB-2CD2-41FC-51C0-B0590262DDA6}"/>
              </a:ext>
            </a:extLst>
          </p:cNvPr>
          <p:cNvSpPr/>
          <p:nvPr/>
        </p:nvSpPr>
        <p:spPr>
          <a:xfrm>
            <a:off x="338328" y="4142232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2</a:t>
            </a:r>
            <a:endParaRPr lang="en-US" sz="1400" dirty="0"/>
          </a:p>
        </p:txBody>
      </p:sp>
      <p:sp>
        <p:nvSpPr>
          <p:cNvPr id="14" name="Text 10">
            <a:extLst>
              <a:ext uri="{FF2B5EF4-FFF2-40B4-BE49-F238E27FC236}">
                <a16:creationId xmlns:a16="http://schemas.microsoft.com/office/drawing/2014/main" id="{CFFB31E9-C965-BB51-A5E6-C0C88BBC20E5}"/>
              </a:ext>
            </a:extLst>
          </p:cNvPr>
          <p:cNvSpPr/>
          <p:nvPr/>
        </p:nvSpPr>
        <p:spPr>
          <a:xfrm>
            <a:off x="795528" y="4128516"/>
            <a:ext cx="3090672" cy="374904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Implicarea</a:t>
            </a:r>
            <a:r>
              <a:rPr lang="en-US" sz="18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Partilor</a:t>
            </a:r>
            <a:r>
              <a:rPr lang="en-US" sz="18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8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(Stakeholders)</a:t>
            </a:r>
            <a:endParaRPr lang="en-US" sz="1800" dirty="0"/>
          </a:p>
        </p:txBody>
      </p:sp>
      <p:sp>
        <p:nvSpPr>
          <p:cNvPr id="15" name="Text 11">
            <a:extLst>
              <a:ext uri="{FF2B5EF4-FFF2-40B4-BE49-F238E27FC236}">
                <a16:creationId xmlns:a16="http://schemas.microsoft.com/office/drawing/2014/main" id="{5BD7B54B-182B-71AB-48EF-920D031834AD}"/>
              </a:ext>
            </a:extLst>
          </p:cNvPr>
          <p:cNvSpPr/>
          <p:nvPr/>
        </p:nvSpPr>
        <p:spPr>
          <a:xfrm>
            <a:off x="818387" y="4664778"/>
            <a:ext cx="6088439" cy="1837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Relaționați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prin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intermediul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CANVAS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alinia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 la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organizaționale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promovând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comunicare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colaborare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îmbunătățite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între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departamente</a:t>
            </a:r>
            <a:r>
              <a:rPr lang="en-US" sz="16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600" dirty="0"/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B39ECA93-F421-4DD8-3AA5-37FD06F4061E}"/>
              </a:ext>
            </a:extLst>
          </p:cNvPr>
          <p:cNvSpPr/>
          <p:nvPr/>
        </p:nvSpPr>
        <p:spPr>
          <a:xfrm>
            <a:off x="11484864" y="1179576"/>
            <a:ext cx="155448" cy="5678424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7" name="Shape 13">
            <a:extLst>
              <a:ext uri="{FF2B5EF4-FFF2-40B4-BE49-F238E27FC236}">
                <a16:creationId xmlns:a16="http://schemas.microsoft.com/office/drawing/2014/main" id="{5594C2D6-6977-D379-FEC3-E12F43316418}"/>
              </a:ext>
            </a:extLst>
          </p:cNvPr>
          <p:cNvSpPr/>
          <p:nvPr/>
        </p:nvSpPr>
        <p:spPr>
          <a:xfrm>
            <a:off x="11804904" y="1179576"/>
            <a:ext cx="155448" cy="5678424"/>
          </a:xfrm>
          <a:prstGeom prst="rect">
            <a:avLst/>
          </a:prstGeom>
          <a:solidFill>
            <a:schemeClr val="bg2"/>
          </a:solidFill>
          <a:ln/>
        </p:spPr>
      </p:sp>
    </p:spTree>
    <p:extLst>
      <p:ext uri="{BB962C8B-B14F-4D97-AF65-F5344CB8AC3E}">
        <p14:creationId xmlns:p14="http://schemas.microsoft.com/office/powerpoint/2010/main" val="472102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010AAA7-A7C3-ADBE-BE66-AED520305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C770F864-E657-260E-AAA8-C6275270586A}"/>
              </a:ext>
            </a:extLst>
          </p:cNvPr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8F2D51B2-E5AB-96D6-F594-7CA77BD8CC26}"/>
              </a:ext>
            </a:extLst>
          </p:cNvPr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5ABDB192-521F-FB68-24DB-D1D851CD7898}"/>
              </a:ext>
            </a:extLst>
          </p:cNvPr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Text 3">
            <a:extLst>
              <a:ext uri="{FF2B5EF4-FFF2-40B4-BE49-F238E27FC236}">
                <a16:creationId xmlns:a16="http://schemas.microsoft.com/office/drawing/2014/main" id="{6E571F50-D00B-6D3E-2A02-B08BB179515B}"/>
              </a:ext>
            </a:extLst>
          </p:cNvPr>
          <p:cNvSpPr/>
          <p:nvPr/>
        </p:nvSpPr>
        <p:spPr>
          <a:xfrm>
            <a:off x="256032" y="521208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4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Componente</a:t>
            </a:r>
            <a:r>
              <a:rPr lang="en-US" sz="40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4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cheie</a:t>
            </a:r>
            <a:r>
              <a:rPr lang="en-US" sz="40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ale </a:t>
            </a:r>
            <a:r>
              <a:rPr lang="en-US" sz="4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Propunerii</a:t>
            </a:r>
            <a:r>
              <a:rPr lang="en-US" sz="40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4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endParaRPr lang="en-US" sz="4000" dirty="0"/>
          </a:p>
        </p:txBody>
      </p:sp>
      <p:sp>
        <p:nvSpPr>
          <p:cNvPr id="6" name="Shape 4">
            <a:extLst>
              <a:ext uri="{FF2B5EF4-FFF2-40B4-BE49-F238E27FC236}">
                <a16:creationId xmlns:a16="http://schemas.microsoft.com/office/drawing/2014/main" id="{86826044-7FFA-9AA1-C580-BBFE189E65C5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3B59AF1D-D1B9-6E7F-F038-DEB9BC64F2E8}"/>
              </a:ext>
            </a:extLst>
          </p:cNvPr>
          <p:cNvSpPr/>
          <p:nvPr/>
        </p:nvSpPr>
        <p:spPr>
          <a:xfrm>
            <a:off x="4379976" y="1389888"/>
            <a:ext cx="630936" cy="576072"/>
          </a:xfrm>
          <a:prstGeom prst="triangle">
            <a:avLst/>
          </a:prstGeom>
          <a:solidFill>
            <a:schemeClr val="accent1"/>
          </a:solidFill>
          <a:ln/>
        </p:spPr>
      </p:sp>
      <p:sp>
        <p:nvSpPr>
          <p:cNvPr id="8" name="Shape 6">
            <a:extLst>
              <a:ext uri="{FF2B5EF4-FFF2-40B4-BE49-F238E27FC236}">
                <a16:creationId xmlns:a16="http://schemas.microsoft.com/office/drawing/2014/main" id="{56AEF2F7-48B1-5C36-AE4E-FE462C3CEC97}"/>
              </a:ext>
            </a:extLst>
          </p:cNvPr>
          <p:cNvSpPr/>
          <p:nvPr/>
        </p:nvSpPr>
        <p:spPr>
          <a:xfrm>
            <a:off x="4636008" y="1472184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9" name="Text 7">
            <a:extLst>
              <a:ext uri="{FF2B5EF4-FFF2-40B4-BE49-F238E27FC236}">
                <a16:creationId xmlns:a16="http://schemas.microsoft.com/office/drawing/2014/main" id="{CB0C9379-88AC-03D8-1CC7-772EEE83E2E5}"/>
              </a:ext>
            </a:extLst>
          </p:cNvPr>
          <p:cNvSpPr/>
          <p:nvPr/>
        </p:nvSpPr>
        <p:spPr>
          <a:xfrm>
            <a:off x="4645152" y="152704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0" name="Text 8">
            <a:extLst>
              <a:ext uri="{FF2B5EF4-FFF2-40B4-BE49-F238E27FC236}">
                <a16:creationId xmlns:a16="http://schemas.microsoft.com/office/drawing/2014/main" id="{3FEC70A9-3EBB-E640-141B-C9C07DD7CE57}"/>
              </a:ext>
            </a:extLst>
          </p:cNvPr>
          <p:cNvSpPr/>
          <p:nvPr/>
        </p:nvSpPr>
        <p:spPr>
          <a:xfrm>
            <a:off x="5157216" y="1252728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1600" b="1" dirty="0"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strategică</a:t>
            </a:r>
            <a:endParaRPr lang="en-US" sz="1600" dirty="0"/>
          </a:p>
        </p:txBody>
      </p:sp>
      <p:sp>
        <p:nvSpPr>
          <p:cNvPr id="11" name="Text 9">
            <a:extLst>
              <a:ext uri="{FF2B5EF4-FFF2-40B4-BE49-F238E27FC236}">
                <a16:creationId xmlns:a16="http://schemas.microsoft.com/office/drawing/2014/main" id="{DA565B58-5C13-10B3-F8C5-099C1BA90FEF}"/>
              </a:ext>
            </a:extLst>
          </p:cNvPr>
          <p:cNvSpPr/>
          <p:nvPr/>
        </p:nvSpPr>
        <p:spPr>
          <a:xfrm>
            <a:off x="5614416" y="1586483"/>
            <a:ext cx="5419344" cy="3566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it-IT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Asigurarea alinierii auditului intern la obiectivele strategice ale organizației</a:t>
            </a:r>
            <a:r>
              <a:rPr lang="it-IT" sz="1200" dirty="0"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12" name="Shape 10">
            <a:extLst>
              <a:ext uri="{FF2B5EF4-FFF2-40B4-BE49-F238E27FC236}">
                <a16:creationId xmlns:a16="http://schemas.microsoft.com/office/drawing/2014/main" id="{0E87023F-6E94-FDF3-CCD7-F64383E5FD08}"/>
              </a:ext>
            </a:extLst>
          </p:cNvPr>
          <p:cNvSpPr/>
          <p:nvPr/>
        </p:nvSpPr>
        <p:spPr>
          <a:xfrm flipH="1" flipV="1">
            <a:off x="4379976" y="1965960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13" name="Shape 11">
            <a:extLst>
              <a:ext uri="{FF2B5EF4-FFF2-40B4-BE49-F238E27FC236}">
                <a16:creationId xmlns:a16="http://schemas.microsoft.com/office/drawing/2014/main" id="{2550B7D8-EF85-B573-9273-A91824F20A10}"/>
              </a:ext>
            </a:extLst>
          </p:cNvPr>
          <p:cNvSpPr/>
          <p:nvPr/>
        </p:nvSpPr>
        <p:spPr>
          <a:xfrm rot="10800000">
            <a:off x="3977640" y="2121408"/>
            <a:ext cx="1408176" cy="576072"/>
          </a:xfrm>
          <a:custGeom>
            <a:avLst/>
            <a:gdLst/>
            <a:ahLst/>
            <a:cxnLst/>
            <a:rect l="l" t="t" r="r" b="b"/>
            <a:pathLst>
              <a:path w="1408176" h="576072">
                <a:moveTo>
                  <a:pt x="0" y="0"/>
                </a:moveTo>
                <a:lnTo>
                  <a:pt x="1410919" y="0"/>
                </a:lnTo>
                <a:lnTo>
                  <a:pt x="1112825" y="575158"/>
                </a:lnTo>
                <a:lnTo>
                  <a:pt x="298094" y="575158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/>
        </p:spPr>
      </p:sp>
      <p:sp>
        <p:nvSpPr>
          <p:cNvPr id="14" name="Shape 12">
            <a:extLst>
              <a:ext uri="{FF2B5EF4-FFF2-40B4-BE49-F238E27FC236}">
                <a16:creationId xmlns:a16="http://schemas.microsoft.com/office/drawing/2014/main" id="{90057D81-D627-B786-7089-DA90C79AED79}"/>
              </a:ext>
            </a:extLst>
          </p:cNvPr>
          <p:cNvSpPr/>
          <p:nvPr/>
        </p:nvSpPr>
        <p:spPr>
          <a:xfrm>
            <a:off x="5020056" y="2203704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5" name="Text 13">
            <a:extLst>
              <a:ext uri="{FF2B5EF4-FFF2-40B4-BE49-F238E27FC236}">
                <a16:creationId xmlns:a16="http://schemas.microsoft.com/office/drawing/2014/main" id="{9EC9A700-2D11-D902-35AC-5176F52565F1}"/>
              </a:ext>
            </a:extLst>
          </p:cNvPr>
          <p:cNvSpPr/>
          <p:nvPr/>
        </p:nvSpPr>
        <p:spPr>
          <a:xfrm>
            <a:off x="5038344" y="224942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E60CC857-4D64-88A0-6698-266C4FCD6329}"/>
              </a:ext>
            </a:extLst>
          </p:cNvPr>
          <p:cNvSpPr/>
          <p:nvPr/>
        </p:nvSpPr>
        <p:spPr>
          <a:xfrm>
            <a:off x="5577840" y="1984248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Managementul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endParaRPr lang="en-US" sz="1600" dirty="0"/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18FF0B63-9515-5D6A-47A4-C1DA8E535E76}"/>
              </a:ext>
            </a:extLst>
          </p:cNvPr>
          <p:cNvSpPr/>
          <p:nvPr/>
        </p:nvSpPr>
        <p:spPr>
          <a:xfrm>
            <a:off x="5925312" y="2318003"/>
            <a:ext cx="4855464" cy="3566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</a:rPr>
              <a:t>Atingerea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</a:rPr>
              <a:t>strategiei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</a:rPr>
              <a:t> -&gt;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</a:rPr>
              <a:t>Managementul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</a:rPr>
              <a:t> Strategic. Control + Risk Management - &gt;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</a:rPr>
              <a:t>conexiune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</a:rPr>
              <a:t>usoara</a:t>
            </a:r>
            <a:endParaRPr lang="en-US" sz="1200" dirty="0">
              <a:solidFill>
                <a:schemeClr val="tx2"/>
              </a:solidFill>
              <a:latin typeface="Tw Cen MT" pitchFamily="34" charset="0"/>
            </a:endParaRPr>
          </a:p>
        </p:txBody>
      </p:sp>
      <p:sp>
        <p:nvSpPr>
          <p:cNvPr id="18" name="Shape 16">
            <a:extLst>
              <a:ext uri="{FF2B5EF4-FFF2-40B4-BE49-F238E27FC236}">
                <a16:creationId xmlns:a16="http://schemas.microsoft.com/office/drawing/2014/main" id="{28AD0E1E-7EDF-123A-2122-AF22D85C57BF}"/>
              </a:ext>
            </a:extLst>
          </p:cNvPr>
          <p:cNvSpPr/>
          <p:nvPr/>
        </p:nvSpPr>
        <p:spPr>
          <a:xfrm flipH="1" flipV="1">
            <a:off x="3977640" y="2697480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19" name="Shape 17">
            <a:extLst>
              <a:ext uri="{FF2B5EF4-FFF2-40B4-BE49-F238E27FC236}">
                <a16:creationId xmlns:a16="http://schemas.microsoft.com/office/drawing/2014/main" id="{9DB93F62-C1A4-CBF6-B7C5-6B94BFDB57CD}"/>
              </a:ext>
            </a:extLst>
          </p:cNvPr>
          <p:cNvSpPr/>
          <p:nvPr/>
        </p:nvSpPr>
        <p:spPr>
          <a:xfrm rot="10800000">
            <a:off x="3593592" y="2852928"/>
            <a:ext cx="2194560" cy="576072"/>
          </a:xfrm>
          <a:custGeom>
            <a:avLst/>
            <a:gdLst/>
            <a:ahLst/>
            <a:cxnLst/>
            <a:rect l="l" t="t" r="r" b="b"/>
            <a:pathLst>
              <a:path w="2194560" h="576072">
                <a:moveTo>
                  <a:pt x="0" y="0"/>
                </a:moveTo>
                <a:lnTo>
                  <a:pt x="2191817" y="0"/>
                </a:lnTo>
                <a:lnTo>
                  <a:pt x="1868119" y="575158"/>
                </a:lnTo>
                <a:lnTo>
                  <a:pt x="323698" y="575158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20" name="Shape 18">
            <a:extLst>
              <a:ext uri="{FF2B5EF4-FFF2-40B4-BE49-F238E27FC236}">
                <a16:creationId xmlns:a16="http://schemas.microsoft.com/office/drawing/2014/main" id="{35F21388-B437-69FD-39C7-A110E28EA00E}"/>
              </a:ext>
            </a:extLst>
          </p:cNvPr>
          <p:cNvSpPr/>
          <p:nvPr/>
        </p:nvSpPr>
        <p:spPr>
          <a:xfrm>
            <a:off x="5413248" y="292608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1" name="Text 19">
            <a:extLst>
              <a:ext uri="{FF2B5EF4-FFF2-40B4-BE49-F238E27FC236}">
                <a16:creationId xmlns:a16="http://schemas.microsoft.com/office/drawing/2014/main" id="{6994E582-DA68-F1EA-91F2-E0B150BC32AD}"/>
              </a:ext>
            </a:extLst>
          </p:cNvPr>
          <p:cNvSpPr/>
          <p:nvPr/>
        </p:nvSpPr>
        <p:spPr>
          <a:xfrm>
            <a:off x="5422392" y="298094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2" name="Text 20">
            <a:extLst>
              <a:ext uri="{FF2B5EF4-FFF2-40B4-BE49-F238E27FC236}">
                <a16:creationId xmlns:a16="http://schemas.microsoft.com/office/drawing/2014/main" id="{74107271-E2AE-66A2-7734-4925DB9C2307}"/>
              </a:ext>
            </a:extLst>
          </p:cNvPr>
          <p:cNvSpPr/>
          <p:nvPr/>
        </p:nvSpPr>
        <p:spPr>
          <a:xfrm>
            <a:off x="5925312" y="2724912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Stekeholders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)</a:t>
            </a:r>
            <a:endParaRPr lang="en-US" sz="1600" dirty="0"/>
          </a:p>
        </p:txBody>
      </p:sp>
      <p:sp>
        <p:nvSpPr>
          <p:cNvPr id="23" name="Text 21">
            <a:extLst>
              <a:ext uri="{FF2B5EF4-FFF2-40B4-BE49-F238E27FC236}">
                <a16:creationId xmlns:a16="http://schemas.microsoft.com/office/drawing/2014/main" id="{F083BE29-724F-05CC-43A4-8A586D93E482}"/>
              </a:ext>
            </a:extLst>
          </p:cNvPr>
          <p:cNvSpPr/>
          <p:nvPr/>
        </p:nvSpPr>
        <p:spPr>
          <a:xfrm>
            <a:off x="6434435" y="3054253"/>
            <a:ext cx="4855464" cy="3566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Dacă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nu le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faceți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ușor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liderilor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să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aprecieze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intern,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probabil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că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nu o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vor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face!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24" name="Shape 22">
            <a:extLst>
              <a:ext uri="{FF2B5EF4-FFF2-40B4-BE49-F238E27FC236}">
                <a16:creationId xmlns:a16="http://schemas.microsoft.com/office/drawing/2014/main" id="{AF15E076-8C8C-4375-E0C0-39840A09E013}"/>
              </a:ext>
            </a:extLst>
          </p:cNvPr>
          <p:cNvSpPr/>
          <p:nvPr/>
        </p:nvSpPr>
        <p:spPr>
          <a:xfrm flipH="1" flipV="1">
            <a:off x="3593592" y="3419856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25" name="Shape 23">
            <a:extLst>
              <a:ext uri="{FF2B5EF4-FFF2-40B4-BE49-F238E27FC236}">
                <a16:creationId xmlns:a16="http://schemas.microsoft.com/office/drawing/2014/main" id="{D203BCF9-A7C0-11CA-EF97-85442C6B1233}"/>
              </a:ext>
            </a:extLst>
          </p:cNvPr>
          <p:cNvSpPr/>
          <p:nvPr/>
        </p:nvSpPr>
        <p:spPr>
          <a:xfrm rot="10800000">
            <a:off x="3200400" y="3575304"/>
            <a:ext cx="2980944" cy="576072"/>
          </a:xfrm>
          <a:custGeom>
            <a:avLst/>
            <a:gdLst/>
            <a:ahLst/>
            <a:cxnLst/>
            <a:rect l="l" t="t" r="r" b="b"/>
            <a:pathLst>
              <a:path w="2980944" h="576072">
                <a:moveTo>
                  <a:pt x="0" y="0"/>
                </a:moveTo>
                <a:lnTo>
                  <a:pt x="2980030" y="0"/>
                </a:lnTo>
                <a:lnTo>
                  <a:pt x="2678278" y="575158"/>
                </a:lnTo>
                <a:lnTo>
                  <a:pt x="301752" y="575158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/>
        </p:spPr>
      </p:sp>
      <p:sp>
        <p:nvSpPr>
          <p:cNvPr id="26" name="Shape 24">
            <a:extLst>
              <a:ext uri="{FF2B5EF4-FFF2-40B4-BE49-F238E27FC236}">
                <a16:creationId xmlns:a16="http://schemas.microsoft.com/office/drawing/2014/main" id="{6FDB57F0-E817-39FE-B3F7-F05CFB72000E}"/>
              </a:ext>
            </a:extLst>
          </p:cNvPr>
          <p:cNvSpPr/>
          <p:nvPr/>
        </p:nvSpPr>
        <p:spPr>
          <a:xfrm>
            <a:off x="5806440" y="365760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7" name="Text 25">
            <a:extLst>
              <a:ext uri="{FF2B5EF4-FFF2-40B4-BE49-F238E27FC236}">
                <a16:creationId xmlns:a16="http://schemas.microsoft.com/office/drawing/2014/main" id="{917BDB04-A79E-5166-2A68-5578D25FD6EE}"/>
              </a:ext>
            </a:extLst>
          </p:cNvPr>
          <p:cNvSpPr/>
          <p:nvPr/>
        </p:nvSpPr>
        <p:spPr>
          <a:xfrm>
            <a:off x="5815584" y="371246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8" name="Text 26">
            <a:extLst>
              <a:ext uri="{FF2B5EF4-FFF2-40B4-BE49-F238E27FC236}">
                <a16:creationId xmlns:a16="http://schemas.microsoft.com/office/drawing/2014/main" id="{A2EEB765-1CFB-E2CA-DAE2-59C2D91482E2}"/>
              </a:ext>
            </a:extLst>
          </p:cNvPr>
          <p:cNvSpPr/>
          <p:nvPr/>
        </p:nvSpPr>
        <p:spPr>
          <a:xfrm>
            <a:off x="6336792" y="3447288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continuă</a:t>
            </a:r>
            <a:endParaRPr lang="en-US" sz="1600" dirty="0"/>
          </a:p>
        </p:txBody>
      </p:sp>
      <p:sp>
        <p:nvSpPr>
          <p:cNvPr id="29" name="Text 27">
            <a:extLst>
              <a:ext uri="{FF2B5EF4-FFF2-40B4-BE49-F238E27FC236}">
                <a16:creationId xmlns:a16="http://schemas.microsoft.com/office/drawing/2014/main" id="{4D83366B-5023-197B-E7AF-2B567DF2807C}"/>
              </a:ext>
            </a:extLst>
          </p:cNvPr>
          <p:cNvSpPr/>
          <p:nvPr/>
        </p:nvSpPr>
        <p:spPr>
          <a:xfrm>
            <a:off x="6775704" y="3790188"/>
            <a:ext cx="5221224" cy="25603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practicilor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pe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baza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feedback-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ului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perspectivelor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30" name="Shape 28">
            <a:extLst>
              <a:ext uri="{FF2B5EF4-FFF2-40B4-BE49-F238E27FC236}">
                <a16:creationId xmlns:a16="http://schemas.microsoft.com/office/drawing/2014/main" id="{E0688688-7DE1-808E-52FA-CA4699E30A61}"/>
              </a:ext>
            </a:extLst>
          </p:cNvPr>
          <p:cNvSpPr/>
          <p:nvPr/>
        </p:nvSpPr>
        <p:spPr>
          <a:xfrm flipH="1" flipV="1">
            <a:off x="3200400" y="4151376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31" name="Shape 29">
            <a:extLst>
              <a:ext uri="{FF2B5EF4-FFF2-40B4-BE49-F238E27FC236}">
                <a16:creationId xmlns:a16="http://schemas.microsoft.com/office/drawing/2014/main" id="{5711A7EB-2FED-EE6D-1A5D-FF7018B8EF9C}"/>
              </a:ext>
            </a:extLst>
          </p:cNvPr>
          <p:cNvSpPr/>
          <p:nvPr/>
        </p:nvSpPr>
        <p:spPr>
          <a:xfrm rot="10800000">
            <a:off x="2807208" y="4306824"/>
            <a:ext cx="3758184" cy="576072"/>
          </a:xfrm>
          <a:custGeom>
            <a:avLst/>
            <a:gdLst/>
            <a:ahLst/>
            <a:cxnLst/>
            <a:rect l="l" t="t" r="r" b="b"/>
            <a:pathLst>
              <a:path w="3758184" h="576072">
                <a:moveTo>
                  <a:pt x="0" y="0"/>
                </a:moveTo>
                <a:lnTo>
                  <a:pt x="3761842" y="0"/>
                </a:lnTo>
                <a:lnTo>
                  <a:pt x="3471062" y="575158"/>
                </a:lnTo>
                <a:lnTo>
                  <a:pt x="290779" y="575158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32" name="Shape 30">
            <a:extLst>
              <a:ext uri="{FF2B5EF4-FFF2-40B4-BE49-F238E27FC236}">
                <a16:creationId xmlns:a16="http://schemas.microsoft.com/office/drawing/2014/main" id="{2CF7A349-1B25-7178-37A2-65BC661AE439}"/>
              </a:ext>
            </a:extLst>
          </p:cNvPr>
          <p:cNvSpPr/>
          <p:nvPr/>
        </p:nvSpPr>
        <p:spPr>
          <a:xfrm>
            <a:off x="6199632" y="438912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33" name="Text 31">
            <a:extLst>
              <a:ext uri="{FF2B5EF4-FFF2-40B4-BE49-F238E27FC236}">
                <a16:creationId xmlns:a16="http://schemas.microsoft.com/office/drawing/2014/main" id="{189C7F43-8C8D-4850-8842-4C71A36F9A23}"/>
              </a:ext>
            </a:extLst>
          </p:cNvPr>
          <p:cNvSpPr/>
          <p:nvPr/>
        </p:nvSpPr>
        <p:spPr>
          <a:xfrm>
            <a:off x="6217920" y="444398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05</a:t>
            </a:r>
            <a:endParaRPr lang="en-US" sz="1400" dirty="0"/>
          </a:p>
        </p:txBody>
      </p:sp>
      <p:sp>
        <p:nvSpPr>
          <p:cNvPr id="34" name="Text 32">
            <a:extLst>
              <a:ext uri="{FF2B5EF4-FFF2-40B4-BE49-F238E27FC236}">
                <a16:creationId xmlns:a16="http://schemas.microsoft.com/office/drawing/2014/main" id="{84E5FC1B-98A7-102F-6678-060FB54C2839}"/>
              </a:ext>
            </a:extLst>
          </p:cNvPr>
          <p:cNvSpPr/>
          <p:nvPr/>
        </p:nvSpPr>
        <p:spPr>
          <a:xfrm>
            <a:off x="6702552" y="4169664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Livrarea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valorii</a:t>
            </a:r>
            <a:endParaRPr lang="en-US" sz="1600" dirty="0"/>
          </a:p>
        </p:txBody>
      </p:sp>
      <p:sp>
        <p:nvSpPr>
          <p:cNvPr id="35" name="Text 33">
            <a:extLst>
              <a:ext uri="{FF2B5EF4-FFF2-40B4-BE49-F238E27FC236}">
                <a16:creationId xmlns:a16="http://schemas.microsoft.com/office/drawing/2014/main" id="{8B551739-2480-17AB-60EE-7C0B4B8C6707}"/>
              </a:ext>
            </a:extLst>
          </p:cNvPr>
          <p:cNvSpPr/>
          <p:nvPr/>
        </p:nvSpPr>
        <p:spPr>
          <a:xfrm>
            <a:off x="6986016" y="4512564"/>
            <a:ext cx="4855464" cy="3566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Furnizarea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informații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utile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luarea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deciziilor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b="1" dirty="0" err="1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cruciale</a:t>
            </a:r>
            <a:r>
              <a:rPr lang="en-US" sz="1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b="1" dirty="0">
              <a:solidFill>
                <a:srgbClr val="FF0000"/>
              </a:solidFill>
            </a:endParaRPr>
          </a:p>
        </p:txBody>
      </p:sp>
      <p:sp>
        <p:nvSpPr>
          <p:cNvPr id="36" name="Shape 34">
            <a:extLst>
              <a:ext uri="{FF2B5EF4-FFF2-40B4-BE49-F238E27FC236}">
                <a16:creationId xmlns:a16="http://schemas.microsoft.com/office/drawing/2014/main" id="{2FFA703F-0AAA-91B6-3502-2CA97AD80BE7}"/>
              </a:ext>
            </a:extLst>
          </p:cNvPr>
          <p:cNvSpPr/>
          <p:nvPr/>
        </p:nvSpPr>
        <p:spPr>
          <a:xfrm flipH="1" flipV="1">
            <a:off x="2807208" y="4882896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37" name="Shape 35">
            <a:extLst>
              <a:ext uri="{FF2B5EF4-FFF2-40B4-BE49-F238E27FC236}">
                <a16:creationId xmlns:a16="http://schemas.microsoft.com/office/drawing/2014/main" id="{CEEB44AC-8C70-4FFF-6A25-51086C73D9BD}"/>
              </a:ext>
            </a:extLst>
          </p:cNvPr>
          <p:cNvSpPr/>
          <p:nvPr/>
        </p:nvSpPr>
        <p:spPr>
          <a:xfrm rot="10800000">
            <a:off x="2414016" y="5038344"/>
            <a:ext cx="4553712" cy="576072"/>
          </a:xfrm>
          <a:custGeom>
            <a:avLst/>
            <a:gdLst/>
            <a:ahLst/>
            <a:cxnLst/>
            <a:rect l="l" t="t" r="r" b="b"/>
            <a:pathLst>
              <a:path w="4553712" h="576072">
                <a:moveTo>
                  <a:pt x="0" y="0"/>
                </a:moveTo>
                <a:lnTo>
                  <a:pt x="4550054" y="0"/>
                </a:lnTo>
                <a:lnTo>
                  <a:pt x="4248302" y="575158"/>
                </a:lnTo>
                <a:lnTo>
                  <a:pt x="301752" y="575158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/>
        </p:spPr>
      </p:sp>
      <p:sp>
        <p:nvSpPr>
          <p:cNvPr id="38" name="Shape 36">
            <a:extLst>
              <a:ext uri="{FF2B5EF4-FFF2-40B4-BE49-F238E27FC236}">
                <a16:creationId xmlns:a16="http://schemas.microsoft.com/office/drawing/2014/main" id="{B80FAE4E-0086-EB53-6BA9-8B7AB1EDB2C2}"/>
              </a:ext>
            </a:extLst>
          </p:cNvPr>
          <p:cNvSpPr/>
          <p:nvPr/>
        </p:nvSpPr>
        <p:spPr>
          <a:xfrm>
            <a:off x="6583680" y="512064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39" name="Text 37">
            <a:extLst>
              <a:ext uri="{FF2B5EF4-FFF2-40B4-BE49-F238E27FC236}">
                <a16:creationId xmlns:a16="http://schemas.microsoft.com/office/drawing/2014/main" id="{BF42FE28-DB29-6113-0C79-60650B4BAA83}"/>
              </a:ext>
            </a:extLst>
          </p:cNvPr>
          <p:cNvSpPr/>
          <p:nvPr/>
        </p:nvSpPr>
        <p:spPr>
          <a:xfrm>
            <a:off x="6601968" y="517550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06</a:t>
            </a:r>
            <a:endParaRPr lang="en-US" sz="1400" dirty="0"/>
          </a:p>
        </p:txBody>
      </p:sp>
      <p:sp>
        <p:nvSpPr>
          <p:cNvPr id="40" name="Text 38">
            <a:extLst>
              <a:ext uri="{FF2B5EF4-FFF2-40B4-BE49-F238E27FC236}">
                <a16:creationId xmlns:a16="http://schemas.microsoft.com/office/drawing/2014/main" id="{4C6AD390-00D7-2F21-7300-C4247DE5172E}"/>
              </a:ext>
            </a:extLst>
          </p:cNvPr>
          <p:cNvSpPr/>
          <p:nvPr/>
        </p:nvSpPr>
        <p:spPr>
          <a:xfrm>
            <a:off x="7104888" y="4910328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conformității</a:t>
            </a:r>
            <a:endParaRPr lang="en-US" sz="1600" dirty="0"/>
          </a:p>
        </p:txBody>
      </p:sp>
      <p:sp>
        <p:nvSpPr>
          <p:cNvPr id="41" name="Text 39">
            <a:extLst>
              <a:ext uri="{FF2B5EF4-FFF2-40B4-BE49-F238E27FC236}">
                <a16:creationId xmlns:a16="http://schemas.microsoft.com/office/drawing/2014/main" id="{20E3692D-2468-CE10-EAFC-2AD8A73BF244}"/>
              </a:ext>
            </a:extLst>
          </p:cNvPr>
          <p:cNvSpPr/>
          <p:nvPr/>
        </p:nvSpPr>
        <p:spPr>
          <a:xfrm>
            <a:off x="7498080" y="5294376"/>
            <a:ext cx="4855464" cy="35661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latin typeface="Tw Cen MT" pitchFamily="34" charset="0"/>
              </a:rPr>
              <a:t>Abllitatea</a:t>
            </a:r>
            <a:r>
              <a:rPr lang="en-US" sz="1200" dirty="0">
                <a:latin typeface="Tw Cen MT" pitchFamily="34" charset="0"/>
              </a:rPr>
              <a:t> </a:t>
            </a:r>
            <a:r>
              <a:rPr lang="en-US" sz="1200" dirty="0" err="1">
                <a:latin typeface="Tw Cen MT" pitchFamily="34" charset="0"/>
              </a:rPr>
              <a:t>practica</a:t>
            </a:r>
            <a:r>
              <a:rPr lang="en-US" sz="1200" dirty="0">
                <a:latin typeface="Tw Cen MT" pitchFamily="34" charset="0"/>
              </a:rPr>
              <a:t> in </a:t>
            </a:r>
            <a:r>
              <a:rPr lang="en-US" sz="1200" dirty="0" err="1">
                <a:latin typeface="Tw Cen MT" pitchFamily="34" charset="0"/>
              </a:rPr>
              <a:t>aplicarea</a:t>
            </a:r>
            <a:r>
              <a:rPr lang="en-US" sz="1200" dirty="0">
                <a:latin typeface="Tw Cen MT" pitchFamily="34" charset="0"/>
              </a:rPr>
              <a:t> </a:t>
            </a:r>
            <a:r>
              <a:rPr lang="en-US" sz="1200" dirty="0" err="1">
                <a:latin typeface="Tw Cen MT" pitchFamily="34" charset="0"/>
              </a:rPr>
              <a:t>legilor</a:t>
            </a:r>
            <a:r>
              <a:rPr lang="en-US" sz="1200" dirty="0">
                <a:latin typeface="Tw Cen MT" pitchFamily="34" charset="0"/>
              </a:rPr>
              <a:t> </a:t>
            </a:r>
            <a:r>
              <a:rPr lang="en-US" sz="1200" dirty="0" err="1">
                <a:latin typeface="Tw Cen MT" pitchFamily="34" charset="0"/>
              </a:rPr>
              <a:t>si</a:t>
            </a:r>
            <a:r>
              <a:rPr lang="en-US" sz="1200" dirty="0">
                <a:latin typeface="Tw Cen MT" pitchFamily="34" charset="0"/>
              </a:rPr>
              <a:t> </a:t>
            </a:r>
            <a:r>
              <a:rPr lang="en-US" sz="1200" dirty="0" err="1">
                <a:latin typeface="Tw Cen MT" pitchFamily="34" charset="0"/>
              </a:rPr>
              <a:t>regulamentelor</a:t>
            </a:r>
            <a:r>
              <a:rPr lang="en-US" sz="1200" dirty="0">
                <a:latin typeface="Tw Cen MT" pitchFamily="34" charset="0"/>
              </a:rPr>
              <a:t>.</a:t>
            </a:r>
            <a:endParaRPr lang="en-US" sz="1200" dirty="0"/>
          </a:p>
        </p:txBody>
      </p:sp>
      <p:sp>
        <p:nvSpPr>
          <p:cNvPr id="42" name="Shape 40">
            <a:extLst>
              <a:ext uri="{FF2B5EF4-FFF2-40B4-BE49-F238E27FC236}">
                <a16:creationId xmlns:a16="http://schemas.microsoft.com/office/drawing/2014/main" id="{910B0E13-C13C-D549-69F6-ABBCC62DA133}"/>
              </a:ext>
            </a:extLst>
          </p:cNvPr>
          <p:cNvSpPr/>
          <p:nvPr/>
        </p:nvSpPr>
        <p:spPr>
          <a:xfrm flipH="1" flipV="1">
            <a:off x="2414016" y="5614416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43" name="Shape 41">
            <a:extLst>
              <a:ext uri="{FF2B5EF4-FFF2-40B4-BE49-F238E27FC236}">
                <a16:creationId xmlns:a16="http://schemas.microsoft.com/office/drawing/2014/main" id="{CAB3B991-948B-A114-9301-E0007FAD82C9}"/>
              </a:ext>
            </a:extLst>
          </p:cNvPr>
          <p:cNvSpPr/>
          <p:nvPr/>
        </p:nvSpPr>
        <p:spPr>
          <a:xfrm rot="10800000">
            <a:off x="2020824" y="5769864"/>
            <a:ext cx="5330952" cy="576072"/>
          </a:xfrm>
          <a:custGeom>
            <a:avLst/>
            <a:gdLst/>
            <a:ahLst/>
            <a:cxnLst/>
            <a:rect l="l" t="t" r="r" b="b"/>
            <a:pathLst>
              <a:path w="5330952" h="576072">
                <a:moveTo>
                  <a:pt x="0" y="0"/>
                </a:moveTo>
                <a:lnTo>
                  <a:pt x="5327294" y="0"/>
                </a:lnTo>
                <a:lnTo>
                  <a:pt x="5003597" y="575158"/>
                </a:lnTo>
                <a:lnTo>
                  <a:pt x="323698" y="575158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44" name="Shape 42">
            <a:extLst>
              <a:ext uri="{FF2B5EF4-FFF2-40B4-BE49-F238E27FC236}">
                <a16:creationId xmlns:a16="http://schemas.microsoft.com/office/drawing/2014/main" id="{E9D9BDE1-8EAA-041D-6295-53E8951549C2}"/>
              </a:ext>
            </a:extLst>
          </p:cNvPr>
          <p:cNvSpPr/>
          <p:nvPr/>
        </p:nvSpPr>
        <p:spPr>
          <a:xfrm>
            <a:off x="6976872" y="585216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45" name="Text 43">
            <a:extLst>
              <a:ext uri="{FF2B5EF4-FFF2-40B4-BE49-F238E27FC236}">
                <a16:creationId xmlns:a16="http://schemas.microsoft.com/office/drawing/2014/main" id="{8E7AE0D6-E949-5AE6-FE0A-E722BE685303}"/>
              </a:ext>
            </a:extLst>
          </p:cNvPr>
          <p:cNvSpPr/>
          <p:nvPr/>
        </p:nvSpPr>
        <p:spPr>
          <a:xfrm>
            <a:off x="6995160" y="5897880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07</a:t>
            </a:r>
            <a:endParaRPr lang="en-US" sz="1400" dirty="0"/>
          </a:p>
        </p:txBody>
      </p:sp>
      <p:sp>
        <p:nvSpPr>
          <p:cNvPr id="46" name="Text 44">
            <a:extLst>
              <a:ext uri="{FF2B5EF4-FFF2-40B4-BE49-F238E27FC236}">
                <a16:creationId xmlns:a16="http://schemas.microsoft.com/office/drawing/2014/main" id="{4BDE16CC-765D-9132-CC14-9DEDCC8AA2EA}"/>
              </a:ext>
            </a:extLst>
          </p:cNvPr>
          <p:cNvSpPr/>
          <p:nvPr/>
        </p:nvSpPr>
        <p:spPr>
          <a:xfrm>
            <a:off x="7498080" y="5650992"/>
            <a:ext cx="4690872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Optimizarea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resurselor</a:t>
            </a:r>
            <a:endParaRPr lang="en-US" sz="1600" dirty="0"/>
          </a:p>
        </p:txBody>
      </p:sp>
      <p:sp>
        <p:nvSpPr>
          <p:cNvPr id="47" name="Text 45">
            <a:extLst>
              <a:ext uri="{FF2B5EF4-FFF2-40B4-BE49-F238E27FC236}">
                <a16:creationId xmlns:a16="http://schemas.microsoft.com/office/drawing/2014/main" id="{5637DD8B-7D4C-33F8-8973-0F53877AA820}"/>
              </a:ext>
            </a:extLst>
          </p:cNvPr>
          <p:cNvSpPr/>
          <p:nvPr/>
        </p:nvSpPr>
        <p:spPr>
          <a:xfrm>
            <a:off x="7825741" y="6049019"/>
            <a:ext cx="4690872" cy="39319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Maximizarea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eficienței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resurselor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1165807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02369-5E28-7178-4B41-35D7BB77C1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lide-appai.s3.us-west-1.amazonaws.com/defaultImages/Generic%208%20Lapis%20Lazuli%20and%20Metallic%20Blue/Linear%20Process/linear_process_bg.jpg?X-Amz-Algorithm=AWS4-HMAC-SHA256&amp;X-Amz-Credential=AKIARQE3I5HGFMTMBRLT%2F20241002%2Fus-west-1%2Fs3%2Faws4_request&amp;X-Amz-Date=20241002T175555Z&amp;X-Amz-Expires=86400&amp;X-Amz-Signature=168a8e8d6b7f93c824a5a5254135d4066d46aeafbfc5486a04a9079201631861&amp;X-Amz-SignedHeaders=host">
            <a:extLst>
              <a:ext uri="{FF2B5EF4-FFF2-40B4-BE49-F238E27FC236}">
                <a16:creationId xmlns:a16="http://schemas.microsoft.com/office/drawing/2014/main" id="{5FE184FA-DACA-DBF1-10AE-60794081A7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Shape 0">
            <a:extLst>
              <a:ext uri="{FF2B5EF4-FFF2-40B4-BE49-F238E27FC236}">
                <a16:creationId xmlns:a16="http://schemas.microsoft.com/office/drawing/2014/main" id="{A8A142BD-9555-A746-8628-890AEF4BC247}"/>
              </a:ext>
            </a:extLst>
          </p:cNvPr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93000"/>
            </a:schemeClr>
          </a:solidFill>
          <a:ln/>
        </p:spPr>
      </p:sp>
      <p:sp>
        <p:nvSpPr>
          <p:cNvPr id="4" name="Shape 1">
            <a:extLst>
              <a:ext uri="{FF2B5EF4-FFF2-40B4-BE49-F238E27FC236}">
                <a16:creationId xmlns:a16="http://schemas.microsoft.com/office/drawing/2014/main" id="{06708C5F-5354-659D-884A-800776F8656A}"/>
              </a:ext>
            </a:extLst>
          </p:cNvPr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5" name="Shape 2">
            <a:extLst>
              <a:ext uri="{FF2B5EF4-FFF2-40B4-BE49-F238E27FC236}">
                <a16:creationId xmlns:a16="http://schemas.microsoft.com/office/drawing/2014/main" id="{6BBC8455-445C-A538-EDDD-B46B838D6F1A}"/>
              </a:ext>
            </a:extLst>
          </p:cNvPr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solidFill>
            <a:schemeClr val="accent4"/>
          </a:solidFill>
          <a:ln w="19050">
            <a:solidFill>
              <a:schemeClr val="tx2"/>
            </a:solidFill>
            <a:prstDash val="solid"/>
          </a:ln>
        </p:spPr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98A39C48-3945-9B44-D86B-1EF4CB0958B2}"/>
              </a:ext>
            </a:extLst>
          </p:cNvPr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7" name="Text 4">
            <a:extLst>
              <a:ext uri="{FF2B5EF4-FFF2-40B4-BE49-F238E27FC236}">
                <a16:creationId xmlns:a16="http://schemas.microsoft.com/office/drawing/2014/main" id="{08CC92B8-4769-76D9-28A9-E2ED2AB535EC}"/>
              </a:ext>
            </a:extLst>
          </p:cNvPr>
          <p:cNvSpPr/>
          <p:nvPr/>
        </p:nvSpPr>
        <p:spPr>
          <a:xfrm>
            <a:off x="160019" y="685800"/>
            <a:ext cx="12115105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_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Creatori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câștiguri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(Gain creators): </a:t>
            </a:r>
            <a:r>
              <a:rPr lang="it-IT" sz="2400" b="1" dirty="0">
                <a:solidFill>
                  <a:srgbClr val="7030A0"/>
                </a:solidFill>
                <a:latin typeface="Tw Cen MT" pitchFamily="34" charset="0"/>
              </a:rPr>
              <a:t>Integrarea auditului intern cu strategia</a:t>
            </a:r>
            <a:endParaRPr lang="en-US" sz="2400" b="1" dirty="0">
              <a:solidFill>
                <a:srgbClr val="7030A0"/>
              </a:solidFill>
              <a:latin typeface="Tw Cen MT" pitchFamily="34" charset="0"/>
            </a:endParaRPr>
          </a:p>
        </p:txBody>
      </p:sp>
      <p:sp>
        <p:nvSpPr>
          <p:cNvPr id="8" name="Shape 5">
            <a:extLst>
              <a:ext uri="{FF2B5EF4-FFF2-40B4-BE49-F238E27FC236}">
                <a16:creationId xmlns:a16="http://schemas.microsoft.com/office/drawing/2014/main" id="{6150B8D4-0911-FC5D-7730-694EDC0B7E5B}"/>
              </a:ext>
            </a:extLst>
          </p:cNvPr>
          <p:cNvSpPr/>
          <p:nvPr/>
        </p:nvSpPr>
        <p:spPr>
          <a:xfrm>
            <a:off x="786384" y="3904488"/>
            <a:ext cx="11402568" cy="402336"/>
          </a:xfrm>
          <a:prstGeom prst="rightArrow">
            <a:avLst/>
          </a:prstGeom>
          <a:solidFill>
            <a:schemeClr val="accent1"/>
          </a:solidFill>
          <a:ln/>
        </p:spPr>
      </p:sp>
      <p:sp>
        <p:nvSpPr>
          <p:cNvPr id="9" name="Shape 6">
            <a:extLst>
              <a:ext uri="{FF2B5EF4-FFF2-40B4-BE49-F238E27FC236}">
                <a16:creationId xmlns:a16="http://schemas.microsoft.com/office/drawing/2014/main" id="{B89961C6-E9C7-F1A5-5A57-F9066DF094AB}"/>
              </a:ext>
            </a:extLst>
          </p:cNvPr>
          <p:cNvSpPr/>
          <p:nvPr/>
        </p:nvSpPr>
        <p:spPr>
          <a:xfrm>
            <a:off x="2148840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</a:ln>
        </p:spPr>
      </p:sp>
      <p:sp>
        <p:nvSpPr>
          <p:cNvPr id="10" name="Shape 7">
            <a:extLst>
              <a:ext uri="{FF2B5EF4-FFF2-40B4-BE49-F238E27FC236}">
                <a16:creationId xmlns:a16="http://schemas.microsoft.com/office/drawing/2014/main" id="{C6F1665A-188D-C0D9-209E-59B1676CC2B0}"/>
              </a:ext>
            </a:extLst>
          </p:cNvPr>
          <p:cNvSpPr/>
          <p:nvPr/>
        </p:nvSpPr>
        <p:spPr>
          <a:xfrm>
            <a:off x="194767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1" name="Text 8">
            <a:extLst>
              <a:ext uri="{FF2B5EF4-FFF2-40B4-BE49-F238E27FC236}">
                <a16:creationId xmlns:a16="http://schemas.microsoft.com/office/drawing/2014/main" id="{57DCA7CE-D8BD-A725-BC7E-DE113DE190BA}"/>
              </a:ext>
            </a:extLst>
          </p:cNvPr>
          <p:cNvSpPr/>
          <p:nvPr/>
        </p:nvSpPr>
        <p:spPr>
          <a:xfrm>
            <a:off x="1956816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2" name="Text 9">
            <a:extLst>
              <a:ext uri="{FF2B5EF4-FFF2-40B4-BE49-F238E27FC236}">
                <a16:creationId xmlns:a16="http://schemas.microsoft.com/office/drawing/2014/main" id="{D34CF3FD-643A-359F-4F17-D532E4B817A9}"/>
              </a:ext>
            </a:extLst>
          </p:cNvPr>
          <p:cNvSpPr/>
          <p:nvPr/>
        </p:nvSpPr>
        <p:spPr>
          <a:xfrm>
            <a:off x="905256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Identificați</a:t>
            </a:r>
            <a:endParaRPr lang="en-US" sz="1600" dirty="0"/>
          </a:p>
        </p:txBody>
      </p:sp>
      <p:sp>
        <p:nvSpPr>
          <p:cNvPr id="13" name="Text 10">
            <a:extLst>
              <a:ext uri="{FF2B5EF4-FFF2-40B4-BE49-F238E27FC236}">
                <a16:creationId xmlns:a16="http://schemas.microsoft.com/office/drawing/2014/main" id="{1097CF10-9816-3DDF-98B0-27B9EE5F8739}"/>
              </a:ext>
            </a:extLst>
          </p:cNvPr>
          <p:cNvSpPr/>
          <p:nvPr/>
        </p:nvSpPr>
        <p:spPr>
          <a:xfrm>
            <a:off x="905256" y="2267712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Determinarea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scopurilor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strategice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ale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organizației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14" name="Shape 11">
            <a:extLst>
              <a:ext uri="{FF2B5EF4-FFF2-40B4-BE49-F238E27FC236}">
                <a16:creationId xmlns:a16="http://schemas.microsoft.com/office/drawing/2014/main" id="{9900CBDD-9237-D346-0B2D-E8828D4864CD}"/>
              </a:ext>
            </a:extLst>
          </p:cNvPr>
          <p:cNvSpPr/>
          <p:nvPr/>
        </p:nvSpPr>
        <p:spPr>
          <a:xfrm>
            <a:off x="3383280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none"/>
            <a:tailEnd type="oval"/>
          </a:ln>
        </p:spPr>
      </p:sp>
      <p:sp>
        <p:nvSpPr>
          <p:cNvPr id="15" name="Shape 12">
            <a:extLst>
              <a:ext uri="{FF2B5EF4-FFF2-40B4-BE49-F238E27FC236}">
                <a16:creationId xmlns:a16="http://schemas.microsoft.com/office/drawing/2014/main" id="{64675DA0-5EEB-4525-3AE0-962D074D891E}"/>
              </a:ext>
            </a:extLst>
          </p:cNvPr>
          <p:cNvSpPr/>
          <p:nvPr/>
        </p:nvSpPr>
        <p:spPr>
          <a:xfrm>
            <a:off x="318211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6" name="Text 13">
            <a:extLst>
              <a:ext uri="{FF2B5EF4-FFF2-40B4-BE49-F238E27FC236}">
                <a16:creationId xmlns:a16="http://schemas.microsoft.com/office/drawing/2014/main" id="{3F8C0837-D1A8-4FE7-6C03-0AB14326D64C}"/>
              </a:ext>
            </a:extLst>
          </p:cNvPr>
          <p:cNvSpPr/>
          <p:nvPr/>
        </p:nvSpPr>
        <p:spPr>
          <a:xfrm>
            <a:off x="3200400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7" name="Text 14">
            <a:extLst>
              <a:ext uri="{FF2B5EF4-FFF2-40B4-BE49-F238E27FC236}">
                <a16:creationId xmlns:a16="http://schemas.microsoft.com/office/drawing/2014/main" id="{DA3C098C-BA4E-412E-5387-66705B11C4C9}"/>
              </a:ext>
            </a:extLst>
          </p:cNvPr>
          <p:cNvSpPr/>
          <p:nvPr/>
        </p:nvSpPr>
        <p:spPr>
          <a:xfrm>
            <a:off x="2148840" y="4983480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Evaluați</a:t>
            </a:r>
            <a:endParaRPr lang="en-US" sz="1600" dirty="0"/>
          </a:p>
        </p:txBody>
      </p:sp>
      <p:sp>
        <p:nvSpPr>
          <p:cNvPr id="18" name="Text 15">
            <a:extLst>
              <a:ext uri="{FF2B5EF4-FFF2-40B4-BE49-F238E27FC236}">
                <a16:creationId xmlns:a16="http://schemas.microsoft.com/office/drawing/2014/main" id="{98EA8769-7744-D55F-96E2-514ADAD1E204}"/>
              </a:ext>
            </a:extLst>
          </p:cNvPr>
          <p:cNvSpPr/>
          <p:nvPr/>
        </p:nvSpPr>
        <p:spPr>
          <a:xfrm>
            <a:off x="2148840" y="5385816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capacităților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actuale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acestora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19" name="Shape 16">
            <a:extLst>
              <a:ext uri="{FF2B5EF4-FFF2-40B4-BE49-F238E27FC236}">
                <a16:creationId xmlns:a16="http://schemas.microsoft.com/office/drawing/2014/main" id="{0FCF7916-99FC-969C-80D5-63BEA9AE4B68}"/>
              </a:ext>
            </a:extLst>
          </p:cNvPr>
          <p:cNvSpPr/>
          <p:nvPr/>
        </p:nvSpPr>
        <p:spPr>
          <a:xfrm>
            <a:off x="4626864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  <a:tailEnd type="none"/>
          </a:ln>
        </p:spPr>
      </p:sp>
      <p:sp>
        <p:nvSpPr>
          <p:cNvPr id="20" name="Shape 17">
            <a:extLst>
              <a:ext uri="{FF2B5EF4-FFF2-40B4-BE49-F238E27FC236}">
                <a16:creationId xmlns:a16="http://schemas.microsoft.com/office/drawing/2014/main" id="{DF33FEFF-E284-7836-5CA7-DFC3436C134B}"/>
              </a:ext>
            </a:extLst>
          </p:cNvPr>
          <p:cNvSpPr/>
          <p:nvPr/>
        </p:nvSpPr>
        <p:spPr>
          <a:xfrm>
            <a:off x="4425696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1" name="Text 18">
            <a:extLst>
              <a:ext uri="{FF2B5EF4-FFF2-40B4-BE49-F238E27FC236}">
                <a16:creationId xmlns:a16="http://schemas.microsoft.com/office/drawing/2014/main" id="{7DCE5548-584A-F0BC-4650-28B88F01C002}"/>
              </a:ext>
            </a:extLst>
          </p:cNvPr>
          <p:cNvSpPr/>
          <p:nvPr/>
        </p:nvSpPr>
        <p:spPr>
          <a:xfrm>
            <a:off x="4434840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2" name="Text 19">
            <a:extLst>
              <a:ext uri="{FF2B5EF4-FFF2-40B4-BE49-F238E27FC236}">
                <a16:creationId xmlns:a16="http://schemas.microsoft.com/office/drawing/2014/main" id="{A3BC195C-2608-1050-9259-9F3C8BB05066}"/>
              </a:ext>
            </a:extLst>
          </p:cNvPr>
          <p:cNvSpPr/>
          <p:nvPr/>
        </p:nvSpPr>
        <p:spPr>
          <a:xfrm>
            <a:off x="3401568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Angajare</a:t>
            </a:r>
            <a:endParaRPr lang="en-US" sz="1600" dirty="0"/>
          </a:p>
        </p:txBody>
      </p:sp>
      <p:sp>
        <p:nvSpPr>
          <p:cNvPr id="23" name="Text 20">
            <a:extLst>
              <a:ext uri="{FF2B5EF4-FFF2-40B4-BE49-F238E27FC236}">
                <a16:creationId xmlns:a16="http://schemas.microsoft.com/office/drawing/2014/main" id="{7D32AF91-FFB7-401E-01D1-FEFDFE654925}"/>
              </a:ext>
            </a:extLst>
          </p:cNvPr>
          <p:cNvSpPr/>
          <p:nvPr/>
        </p:nvSpPr>
        <p:spPr>
          <a:xfrm>
            <a:off x="3401568" y="2267712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it-IT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Comunicați cu părțile interesate pentru a aduna informațiile necesare.</a:t>
            </a:r>
            <a:endParaRPr lang="en-US" sz="1400" dirty="0"/>
          </a:p>
        </p:txBody>
      </p:sp>
      <p:sp>
        <p:nvSpPr>
          <p:cNvPr id="24" name="Shape 21">
            <a:extLst>
              <a:ext uri="{FF2B5EF4-FFF2-40B4-BE49-F238E27FC236}">
                <a16:creationId xmlns:a16="http://schemas.microsoft.com/office/drawing/2014/main" id="{72F39E8E-F096-92C3-6FD4-A1A74E4EC292}"/>
              </a:ext>
            </a:extLst>
          </p:cNvPr>
          <p:cNvSpPr/>
          <p:nvPr/>
        </p:nvSpPr>
        <p:spPr>
          <a:xfrm>
            <a:off x="5870448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tailEnd type="oval"/>
          </a:ln>
        </p:spPr>
      </p:sp>
      <p:sp>
        <p:nvSpPr>
          <p:cNvPr id="25" name="Shape 22">
            <a:extLst>
              <a:ext uri="{FF2B5EF4-FFF2-40B4-BE49-F238E27FC236}">
                <a16:creationId xmlns:a16="http://schemas.microsoft.com/office/drawing/2014/main" id="{CC967BA0-BCCB-A131-7853-652CB5E20FC1}"/>
              </a:ext>
            </a:extLst>
          </p:cNvPr>
          <p:cNvSpPr/>
          <p:nvPr/>
        </p:nvSpPr>
        <p:spPr>
          <a:xfrm>
            <a:off x="5669280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6" name="Text 23">
            <a:extLst>
              <a:ext uri="{FF2B5EF4-FFF2-40B4-BE49-F238E27FC236}">
                <a16:creationId xmlns:a16="http://schemas.microsoft.com/office/drawing/2014/main" id="{FF1A074A-CEA0-A874-E45E-B27864A0662B}"/>
              </a:ext>
            </a:extLst>
          </p:cNvPr>
          <p:cNvSpPr/>
          <p:nvPr/>
        </p:nvSpPr>
        <p:spPr>
          <a:xfrm>
            <a:off x="5678424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7" name="Text 24">
            <a:extLst>
              <a:ext uri="{FF2B5EF4-FFF2-40B4-BE49-F238E27FC236}">
                <a16:creationId xmlns:a16="http://schemas.microsoft.com/office/drawing/2014/main" id="{1B025516-B29C-F032-859F-823B28EC1FB0}"/>
              </a:ext>
            </a:extLst>
          </p:cNvPr>
          <p:cNvSpPr/>
          <p:nvPr/>
        </p:nvSpPr>
        <p:spPr>
          <a:xfrm>
            <a:off x="4636008" y="4983480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Dezvoltarea</a:t>
            </a:r>
            <a:endParaRPr lang="en-US" sz="1600" dirty="0"/>
          </a:p>
        </p:txBody>
      </p:sp>
      <p:sp>
        <p:nvSpPr>
          <p:cNvPr id="28" name="Text 25">
            <a:extLst>
              <a:ext uri="{FF2B5EF4-FFF2-40B4-BE49-F238E27FC236}">
                <a16:creationId xmlns:a16="http://schemas.microsoft.com/office/drawing/2014/main" id="{2CF03ABD-9EF7-4DB8-5211-D205E01D9BC6}"/>
              </a:ext>
            </a:extLst>
          </p:cNvPr>
          <p:cNvSpPr/>
          <p:nvPr/>
        </p:nvSpPr>
        <p:spPr>
          <a:xfrm>
            <a:off x="4636008" y="5385816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unei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funcțiilor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audit.</a:t>
            </a:r>
            <a:endParaRPr lang="en-US" sz="1400" dirty="0"/>
          </a:p>
        </p:txBody>
      </p:sp>
      <p:sp>
        <p:nvSpPr>
          <p:cNvPr id="29" name="Shape 26">
            <a:extLst>
              <a:ext uri="{FF2B5EF4-FFF2-40B4-BE49-F238E27FC236}">
                <a16:creationId xmlns:a16="http://schemas.microsoft.com/office/drawing/2014/main" id="{5506EF96-7356-7AA6-8FD1-C253FF0990EE}"/>
              </a:ext>
            </a:extLst>
          </p:cNvPr>
          <p:cNvSpPr/>
          <p:nvPr/>
        </p:nvSpPr>
        <p:spPr>
          <a:xfrm>
            <a:off x="7114032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</a:ln>
        </p:spPr>
      </p:sp>
      <p:sp>
        <p:nvSpPr>
          <p:cNvPr id="30" name="Shape 27">
            <a:extLst>
              <a:ext uri="{FF2B5EF4-FFF2-40B4-BE49-F238E27FC236}">
                <a16:creationId xmlns:a16="http://schemas.microsoft.com/office/drawing/2014/main" id="{D01F7B4F-8431-4CAC-8423-80A73283871E}"/>
              </a:ext>
            </a:extLst>
          </p:cNvPr>
          <p:cNvSpPr/>
          <p:nvPr/>
        </p:nvSpPr>
        <p:spPr>
          <a:xfrm>
            <a:off x="6912864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31" name="Text 28">
            <a:extLst>
              <a:ext uri="{FF2B5EF4-FFF2-40B4-BE49-F238E27FC236}">
                <a16:creationId xmlns:a16="http://schemas.microsoft.com/office/drawing/2014/main" id="{BFC40201-50E1-9441-10C6-C220B3EB19B3}"/>
              </a:ext>
            </a:extLst>
          </p:cNvPr>
          <p:cNvSpPr/>
          <p:nvPr/>
        </p:nvSpPr>
        <p:spPr>
          <a:xfrm>
            <a:off x="6922008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05</a:t>
            </a:r>
            <a:endParaRPr lang="en-US" sz="1400" dirty="0"/>
          </a:p>
        </p:txBody>
      </p:sp>
      <p:sp>
        <p:nvSpPr>
          <p:cNvPr id="32" name="Text 29">
            <a:extLst>
              <a:ext uri="{FF2B5EF4-FFF2-40B4-BE49-F238E27FC236}">
                <a16:creationId xmlns:a16="http://schemas.microsoft.com/office/drawing/2014/main" id="{752F9C30-FC39-FE05-D4C9-C118982E251B}"/>
              </a:ext>
            </a:extLst>
          </p:cNvPr>
          <p:cNvSpPr/>
          <p:nvPr/>
        </p:nvSpPr>
        <p:spPr>
          <a:xfrm>
            <a:off x="5870448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Aliniați</a:t>
            </a:r>
            <a:endParaRPr lang="en-US" sz="1600" dirty="0"/>
          </a:p>
        </p:txBody>
      </p:sp>
      <p:sp>
        <p:nvSpPr>
          <p:cNvPr id="33" name="Text 30">
            <a:extLst>
              <a:ext uri="{FF2B5EF4-FFF2-40B4-BE49-F238E27FC236}">
                <a16:creationId xmlns:a16="http://schemas.microsoft.com/office/drawing/2014/main" id="{B8F1198B-2491-7A81-1E5D-CC31C0554116}"/>
              </a:ext>
            </a:extLst>
          </p:cNvPr>
          <p:cNvSpPr/>
          <p:nvPr/>
        </p:nvSpPr>
        <p:spPr>
          <a:xfrm>
            <a:off x="5870448" y="2267712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Asigurați-vă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activitățile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sprijină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generală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34" name="Shape 31">
            <a:extLst>
              <a:ext uri="{FF2B5EF4-FFF2-40B4-BE49-F238E27FC236}">
                <a16:creationId xmlns:a16="http://schemas.microsoft.com/office/drawing/2014/main" id="{F129E11B-EFB9-859B-462F-C3526CAB370E}"/>
              </a:ext>
            </a:extLst>
          </p:cNvPr>
          <p:cNvSpPr/>
          <p:nvPr/>
        </p:nvSpPr>
        <p:spPr>
          <a:xfrm>
            <a:off x="8357616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tailEnd type="oval"/>
          </a:ln>
        </p:spPr>
      </p:sp>
      <p:sp>
        <p:nvSpPr>
          <p:cNvPr id="35" name="Shape 32">
            <a:extLst>
              <a:ext uri="{FF2B5EF4-FFF2-40B4-BE49-F238E27FC236}">
                <a16:creationId xmlns:a16="http://schemas.microsoft.com/office/drawing/2014/main" id="{522991BF-C3B2-F7C8-7717-CDE750284CDC}"/>
              </a:ext>
            </a:extLst>
          </p:cNvPr>
          <p:cNvSpPr/>
          <p:nvPr/>
        </p:nvSpPr>
        <p:spPr>
          <a:xfrm>
            <a:off x="8156448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36" name="Text 33">
            <a:extLst>
              <a:ext uri="{FF2B5EF4-FFF2-40B4-BE49-F238E27FC236}">
                <a16:creationId xmlns:a16="http://schemas.microsoft.com/office/drawing/2014/main" id="{145E4E84-FA6D-00DD-2995-D7896B8ADDD7}"/>
              </a:ext>
            </a:extLst>
          </p:cNvPr>
          <p:cNvSpPr/>
          <p:nvPr/>
        </p:nvSpPr>
        <p:spPr>
          <a:xfrm>
            <a:off x="8165592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06</a:t>
            </a:r>
            <a:endParaRPr lang="en-US" sz="1400" dirty="0"/>
          </a:p>
        </p:txBody>
      </p:sp>
      <p:sp>
        <p:nvSpPr>
          <p:cNvPr id="37" name="Text 34">
            <a:extLst>
              <a:ext uri="{FF2B5EF4-FFF2-40B4-BE49-F238E27FC236}">
                <a16:creationId xmlns:a16="http://schemas.microsoft.com/office/drawing/2014/main" id="{A510D52D-9F8D-6512-6A59-3520B9B6F193}"/>
              </a:ext>
            </a:extLst>
          </p:cNvPr>
          <p:cNvSpPr/>
          <p:nvPr/>
        </p:nvSpPr>
        <p:spPr>
          <a:xfrm>
            <a:off x="7123176" y="4983480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Implementare</a:t>
            </a:r>
            <a:endParaRPr lang="en-US" sz="1600" dirty="0"/>
          </a:p>
        </p:txBody>
      </p:sp>
      <p:sp>
        <p:nvSpPr>
          <p:cNvPr id="38" name="Text 35">
            <a:extLst>
              <a:ext uri="{FF2B5EF4-FFF2-40B4-BE49-F238E27FC236}">
                <a16:creationId xmlns:a16="http://schemas.microsoft.com/office/drawing/2014/main" id="{B43567F3-75E2-5B72-6ACB-573A7A106498}"/>
              </a:ext>
            </a:extLst>
          </p:cNvPr>
          <p:cNvSpPr/>
          <p:nvPr/>
        </p:nvSpPr>
        <p:spPr>
          <a:xfrm>
            <a:off x="7123176" y="5385816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pt-BR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Executarea eficientă a strategiei revizuite de audit intern.</a:t>
            </a:r>
            <a:endParaRPr lang="en-US" sz="1400" dirty="0"/>
          </a:p>
        </p:txBody>
      </p:sp>
      <p:sp>
        <p:nvSpPr>
          <p:cNvPr id="39" name="Shape 36">
            <a:extLst>
              <a:ext uri="{FF2B5EF4-FFF2-40B4-BE49-F238E27FC236}">
                <a16:creationId xmlns:a16="http://schemas.microsoft.com/office/drawing/2014/main" id="{BD616E29-78AC-FDF1-1611-58F72BBAF03C}"/>
              </a:ext>
            </a:extLst>
          </p:cNvPr>
          <p:cNvSpPr/>
          <p:nvPr/>
        </p:nvSpPr>
        <p:spPr>
          <a:xfrm>
            <a:off x="9601200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</a:ln>
        </p:spPr>
      </p:sp>
      <p:sp>
        <p:nvSpPr>
          <p:cNvPr id="40" name="Shape 37">
            <a:extLst>
              <a:ext uri="{FF2B5EF4-FFF2-40B4-BE49-F238E27FC236}">
                <a16:creationId xmlns:a16="http://schemas.microsoft.com/office/drawing/2014/main" id="{FA65AE12-9C73-A746-0FDB-11881C736C9D}"/>
              </a:ext>
            </a:extLst>
          </p:cNvPr>
          <p:cNvSpPr/>
          <p:nvPr/>
        </p:nvSpPr>
        <p:spPr>
          <a:xfrm>
            <a:off x="940003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41" name="Text 38">
            <a:extLst>
              <a:ext uri="{FF2B5EF4-FFF2-40B4-BE49-F238E27FC236}">
                <a16:creationId xmlns:a16="http://schemas.microsoft.com/office/drawing/2014/main" id="{0EEB5B59-9112-D572-D59B-BD6142312956}"/>
              </a:ext>
            </a:extLst>
          </p:cNvPr>
          <p:cNvSpPr/>
          <p:nvPr/>
        </p:nvSpPr>
        <p:spPr>
          <a:xfrm>
            <a:off x="9409176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07</a:t>
            </a:r>
            <a:endParaRPr lang="en-US" sz="1400" dirty="0"/>
          </a:p>
        </p:txBody>
      </p:sp>
      <p:sp>
        <p:nvSpPr>
          <p:cNvPr id="42" name="Text 39">
            <a:extLst>
              <a:ext uri="{FF2B5EF4-FFF2-40B4-BE49-F238E27FC236}">
                <a16:creationId xmlns:a16="http://schemas.microsoft.com/office/drawing/2014/main" id="{7DC77EF0-A022-1F70-AC37-D0F144EA5A19}"/>
              </a:ext>
            </a:extLst>
          </p:cNvPr>
          <p:cNvSpPr/>
          <p:nvPr/>
        </p:nvSpPr>
        <p:spPr>
          <a:xfrm>
            <a:off x="8339328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Monitorizare</a:t>
            </a:r>
            <a:endParaRPr lang="en-US" sz="1600" dirty="0"/>
          </a:p>
        </p:txBody>
      </p:sp>
      <p:sp>
        <p:nvSpPr>
          <p:cNvPr id="43" name="Text 40">
            <a:extLst>
              <a:ext uri="{FF2B5EF4-FFF2-40B4-BE49-F238E27FC236}">
                <a16:creationId xmlns:a16="http://schemas.microsoft.com/office/drawing/2014/main" id="{B3E10769-52DD-DF0E-A519-7964F783D885}"/>
              </a:ext>
            </a:extLst>
          </p:cNvPr>
          <p:cNvSpPr/>
          <p:nvPr/>
        </p:nvSpPr>
        <p:spPr>
          <a:xfrm>
            <a:off x="8339328" y="2267712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it-IT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Monitorizarea continuă a performanței în raport cu obiectivele strategice.</a:t>
            </a:r>
            <a:endParaRPr lang="en-US" sz="1400" dirty="0"/>
          </a:p>
        </p:txBody>
      </p:sp>
      <p:sp>
        <p:nvSpPr>
          <p:cNvPr id="44" name="Shape 41">
            <a:extLst>
              <a:ext uri="{FF2B5EF4-FFF2-40B4-BE49-F238E27FC236}">
                <a16:creationId xmlns:a16="http://schemas.microsoft.com/office/drawing/2014/main" id="{2027967C-E20B-73C7-D0BA-11F72BDF93E8}"/>
              </a:ext>
            </a:extLst>
          </p:cNvPr>
          <p:cNvSpPr/>
          <p:nvPr/>
        </p:nvSpPr>
        <p:spPr>
          <a:xfrm>
            <a:off x="10835640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tailEnd type="oval"/>
          </a:ln>
        </p:spPr>
      </p:sp>
      <p:sp>
        <p:nvSpPr>
          <p:cNvPr id="45" name="Shape 42">
            <a:extLst>
              <a:ext uri="{FF2B5EF4-FFF2-40B4-BE49-F238E27FC236}">
                <a16:creationId xmlns:a16="http://schemas.microsoft.com/office/drawing/2014/main" id="{85994CED-E18F-564C-0A97-AEA88B1FD198}"/>
              </a:ext>
            </a:extLst>
          </p:cNvPr>
          <p:cNvSpPr/>
          <p:nvPr/>
        </p:nvSpPr>
        <p:spPr>
          <a:xfrm>
            <a:off x="1063447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46" name="Text 43">
            <a:extLst>
              <a:ext uri="{FF2B5EF4-FFF2-40B4-BE49-F238E27FC236}">
                <a16:creationId xmlns:a16="http://schemas.microsoft.com/office/drawing/2014/main" id="{CA568711-D291-4CC2-68F0-B1D97E489A49}"/>
              </a:ext>
            </a:extLst>
          </p:cNvPr>
          <p:cNvSpPr/>
          <p:nvPr/>
        </p:nvSpPr>
        <p:spPr>
          <a:xfrm>
            <a:off x="10652760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08</a:t>
            </a:r>
            <a:endParaRPr lang="en-US" sz="1400" dirty="0"/>
          </a:p>
        </p:txBody>
      </p:sp>
      <p:sp>
        <p:nvSpPr>
          <p:cNvPr id="47" name="Text 44">
            <a:extLst>
              <a:ext uri="{FF2B5EF4-FFF2-40B4-BE49-F238E27FC236}">
                <a16:creationId xmlns:a16="http://schemas.microsoft.com/office/drawing/2014/main" id="{14B06C7F-860C-6A7F-84A8-1BA298ABBDA8}"/>
              </a:ext>
            </a:extLst>
          </p:cNvPr>
          <p:cNvSpPr/>
          <p:nvPr/>
        </p:nvSpPr>
        <p:spPr>
          <a:xfrm>
            <a:off x="9610344" y="4983480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Revizuire</a:t>
            </a:r>
            <a:endParaRPr lang="en-US" sz="1600" dirty="0"/>
          </a:p>
        </p:txBody>
      </p:sp>
      <p:sp>
        <p:nvSpPr>
          <p:cNvPr id="48" name="Text 45">
            <a:extLst>
              <a:ext uri="{FF2B5EF4-FFF2-40B4-BE49-F238E27FC236}">
                <a16:creationId xmlns:a16="http://schemas.microsoft.com/office/drawing/2014/main" id="{F4DB2646-6989-E10D-5434-6A7869BE6882}"/>
              </a:ext>
            </a:extLst>
          </p:cNvPr>
          <p:cNvSpPr/>
          <p:nvPr/>
        </p:nvSpPr>
        <p:spPr>
          <a:xfrm>
            <a:off x="9610344" y="5385816"/>
            <a:ext cx="247802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Evaluează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periodic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actualizează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audit,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după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caz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49" name="Shape 4">
            <a:extLst>
              <a:ext uri="{FF2B5EF4-FFF2-40B4-BE49-F238E27FC236}">
                <a16:creationId xmlns:a16="http://schemas.microsoft.com/office/drawing/2014/main" id="{A40A25C3-70B1-2952-B5BE-983C01814598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  <p:extLst>
      <p:ext uri="{BB962C8B-B14F-4D97-AF65-F5344CB8AC3E}">
        <p14:creationId xmlns:p14="http://schemas.microsoft.com/office/powerpoint/2010/main" val="4199916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/>
          <p:cNvSpPr/>
          <p:nvPr/>
        </p:nvSpPr>
        <p:spPr>
          <a:xfrm>
            <a:off x="256030" y="571391"/>
            <a:ext cx="10832384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Creatori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câștiguri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(Gain creators):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Beneficiile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eficient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5" name="Shape 3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rcRect l="19258" r="19258"/>
          <a:stretch/>
        </p:blipFill>
        <p:spPr>
          <a:xfrm>
            <a:off x="9254856" y="3762756"/>
            <a:ext cx="1970532" cy="2354580"/>
          </a:xfrm>
          <a:prstGeom prst="rect">
            <a:avLst/>
          </a:prstGeom>
        </p:spPr>
      </p:pic>
      <p:sp>
        <p:nvSpPr>
          <p:cNvPr id="8" name="Shape 5"/>
          <p:cNvSpPr/>
          <p:nvPr/>
        </p:nvSpPr>
        <p:spPr>
          <a:xfrm>
            <a:off x="8046720" y="6291072"/>
            <a:ext cx="3941064" cy="146304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9" name="Shape 6"/>
          <p:cNvSpPr/>
          <p:nvPr/>
        </p:nvSpPr>
        <p:spPr>
          <a:xfrm>
            <a:off x="8046720" y="6592824"/>
            <a:ext cx="3941064" cy="146304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0" name="Shape 7"/>
          <p:cNvSpPr/>
          <p:nvPr/>
        </p:nvSpPr>
        <p:spPr>
          <a:xfrm>
            <a:off x="859536" y="1755648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59536" y="1801368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1380744" y="1545336"/>
            <a:ext cx="311810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gestionării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380744" y="1911096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Îmbunătățește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atenuarea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potențiale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întreaga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859536" y="3081528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859536" y="3127248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1380744" y="2862072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Eficiență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operațională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1380744" y="3236976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Raționalizează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reducând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risipa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îmbunătățind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operațională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859536" y="4398264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59536" y="4443984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1380744" y="4178808"/>
            <a:ext cx="31638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Conformitatea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reglementările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380744" y="4553712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respectarea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legilor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reglementărilor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minimizând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sancțiunile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legale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22" name="Shape 19"/>
          <p:cNvSpPr/>
          <p:nvPr/>
        </p:nvSpPr>
        <p:spPr>
          <a:xfrm>
            <a:off x="859536" y="5715000"/>
            <a:ext cx="402336" cy="402336"/>
          </a:xfrm>
          <a:prstGeom prst="flowChartConnector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859536" y="5760720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1380744" y="5495544"/>
            <a:ext cx="40599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încrederii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1380744" y="5879592"/>
            <a:ext cx="4059936" cy="832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încredere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rândul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prin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practici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transparente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fiabile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26" name="Shape 23"/>
          <p:cNvSpPr/>
          <p:nvPr/>
        </p:nvSpPr>
        <p:spPr>
          <a:xfrm>
            <a:off x="4498848" y="1755648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498848" y="1801368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05</a:t>
            </a:r>
            <a:endParaRPr lang="en-US" sz="1400" dirty="0"/>
          </a:p>
        </p:txBody>
      </p:sp>
      <p:sp>
        <p:nvSpPr>
          <p:cNvPr id="28" name="Text 25"/>
          <p:cNvSpPr/>
          <p:nvPr/>
        </p:nvSpPr>
        <p:spPr>
          <a:xfrm>
            <a:off x="5020056" y="1545336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Optimizarea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resurselor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5020056" y="1911096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Facilitează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alocarea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eficientă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resurselor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către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zonele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cele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mari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nevoi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30" name="Shape 27"/>
          <p:cNvSpPr/>
          <p:nvPr/>
        </p:nvSpPr>
        <p:spPr>
          <a:xfrm>
            <a:off x="4498848" y="3081528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4498848" y="3127248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06</a:t>
            </a:r>
            <a:endParaRPr lang="en-US" sz="1400" dirty="0"/>
          </a:p>
        </p:txBody>
      </p:sp>
      <p:sp>
        <p:nvSpPr>
          <p:cNvPr id="32" name="Text 29"/>
          <p:cNvSpPr/>
          <p:nvPr/>
        </p:nvSpPr>
        <p:spPr>
          <a:xfrm>
            <a:off x="5020056" y="2944586"/>
            <a:ext cx="3841155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Luarea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deciziilor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cunoștință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</a:p>
          <a:p>
            <a:pPr marL="0" indent="0" algn="l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cauză</a:t>
            </a:r>
            <a:endParaRPr lang="en-US" sz="1600" dirty="0"/>
          </a:p>
        </p:txBody>
      </p:sp>
      <p:sp>
        <p:nvSpPr>
          <p:cNvPr id="33" name="Text 30"/>
          <p:cNvSpPr/>
          <p:nvPr/>
        </p:nvSpPr>
        <p:spPr>
          <a:xfrm>
            <a:off x="5020056" y="3236976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Furnizează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date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exacte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perspective care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sprijină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deciziile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strategice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34" name="Shape 31"/>
          <p:cNvSpPr/>
          <p:nvPr/>
        </p:nvSpPr>
        <p:spPr>
          <a:xfrm>
            <a:off x="4498848" y="4398264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35" name="Text 32"/>
          <p:cNvSpPr/>
          <p:nvPr/>
        </p:nvSpPr>
        <p:spPr>
          <a:xfrm>
            <a:off x="4498848" y="4443984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07</a:t>
            </a:r>
            <a:endParaRPr lang="en-US" sz="1400" dirty="0"/>
          </a:p>
        </p:txBody>
      </p:sp>
      <p:sp>
        <p:nvSpPr>
          <p:cNvPr id="36" name="Text 33"/>
          <p:cNvSpPr/>
          <p:nvPr/>
        </p:nvSpPr>
        <p:spPr>
          <a:xfrm>
            <a:off x="5020056" y="4178808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continuă</a:t>
            </a:r>
            <a:endParaRPr lang="en-US" sz="1600" dirty="0"/>
          </a:p>
        </p:txBody>
      </p:sp>
      <p:sp>
        <p:nvSpPr>
          <p:cNvPr id="37" name="Text 34"/>
          <p:cNvSpPr/>
          <p:nvPr/>
        </p:nvSpPr>
        <p:spPr>
          <a:xfrm>
            <a:off x="5020056" y="4553712"/>
            <a:ext cx="289864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Promovează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cultură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evaluării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continue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îmbunătățirii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organizaționale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86DA62CE-D529-17E6-A6DD-E22D20270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7576" y="1509195"/>
            <a:ext cx="4051817" cy="1773501"/>
          </a:xfrm>
          <a:prstGeom prst="rect">
            <a:avLst/>
          </a:prstGeom>
        </p:spPr>
      </p:pic>
      <p:sp>
        <p:nvSpPr>
          <p:cNvPr id="39" name="Shape 4">
            <a:extLst>
              <a:ext uri="{FF2B5EF4-FFF2-40B4-BE49-F238E27FC236}">
                <a16:creationId xmlns:a16="http://schemas.microsoft.com/office/drawing/2014/main" id="{21B78A59-A3B1-6320-97E7-CB397ACF07D9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6455664"/>
            <a:ext cx="12188952" cy="274320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3" name="Shape 1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4" name="Shape 2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283464" y="444246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Analgezice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(Pain relievers).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obiectivelor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cu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afacerile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 </a:t>
            </a:r>
            <a:endParaRPr lang="en-US" sz="2400" dirty="0">
              <a:solidFill>
                <a:srgbClr val="7030A0"/>
              </a:solidFill>
            </a:endParaRPr>
          </a:p>
        </p:txBody>
      </p:sp>
      <p:pic>
        <p:nvPicPr>
          <p:cNvPr id="8" name="Image 0" descr="preencoded.png"/>
          <p:cNvPicPr>
            <a:picLocks noChangeAspect="1"/>
          </p:cNvPicPr>
          <p:nvPr/>
        </p:nvPicPr>
        <p:blipFill>
          <a:blip r:embed="rId3"/>
          <a:srcRect l="22804" r="22804"/>
          <a:stretch/>
        </p:blipFill>
        <p:spPr>
          <a:xfrm>
            <a:off x="9052560" y="1197864"/>
            <a:ext cx="2944368" cy="541324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11667744" y="1197864"/>
            <a:ext cx="146304" cy="5413248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0" name="Shape 7"/>
          <p:cNvSpPr/>
          <p:nvPr/>
        </p:nvSpPr>
        <p:spPr>
          <a:xfrm>
            <a:off x="6885432" y="1618488"/>
            <a:ext cx="1060704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2423160" y="1197864"/>
            <a:ext cx="4700016" cy="841248"/>
          </a:xfrm>
          <a:custGeom>
            <a:avLst/>
            <a:gdLst/>
            <a:ahLst/>
            <a:cxnLst/>
            <a:rect l="l" t="t" r="r" b="b"/>
            <a:pathLst>
              <a:path w="4700016" h="841248">
                <a:moveTo>
                  <a:pt x="0" y="0"/>
                </a:moveTo>
                <a:lnTo>
                  <a:pt x="4697273" y="0"/>
                </a:lnTo>
                <a:lnTo>
                  <a:pt x="4269334" y="838505"/>
                </a:lnTo>
                <a:lnTo>
                  <a:pt x="427939" y="838505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12" name="Shape 9"/>
          <p:cNvSpPr/>
          <p:nvPr/>
        </p:nvSpPr>
        <p:spPr>
          <a:xfrm>
            <a:off x="4599432" y="1444752"/>
            <a:ext cx="356616" cy="356616"/>
          </a:xfrm>
          <a:prstGeom prst="ellipse">
            <a:avLst/>
          </a:prstGeom>
          <a:solidFill>
            <a:schemeClr val="bg2"/>
          </a:solidFill>
          <a:ln/>
        </p:spPr>
      </p:sp>
      <p:sp>
        <p:nvSpPr>
          <p:cNvPr id="13" name="Text 10"/>
          <p:cNvSpPr/>
          <p:nvPr/>
        </p:nvSpPr>
        <p:spPr>
          <a:xfrm>
            <a:off x="4617720" y="14630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1</a:t>
            </a:r>
            <a:endParaRPr lang="en-US" sz="1400" dirty="0"/>
          </a:p>
        </p:txBody>
      </p:sp>
      <p:sp>
        <p:nvSpPr>
          <p:cNvPr id="14" name="Text 11"/>
          <p:cNvSpPr/>
          <p:nvPr/>
        </p:nvSpPr>
        <p:spPr>
          <a:xfrm>
            <a:off x="6986016" y="1239012"/>
            <a:ext cx="250293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b="1" dirty="0" err="1">
                <a:solidFill>
                  <a:srgbClr val="7030A0"/>
                </a:solidFill>
                <a:latin typeface="Tw Cen MT" pitchFamily="34" charset="0"/>
              </a:rPr>
              <a:t>Alinierea</a:t>
            </a:r>
            <a:r>
              <a:rPr lang="en-US" b="1" dirty="0">
                <a:solidFill>
                  <a:srgbClr val="7030A0"/>
                </a:solidFill>
                <a:latin typeface="Tw Cen MT" pitchFamily="34" charset="0"/>
              </a:rPr>
              <a:t> </a:t>
            </a:r>
            <a:r>
              <a:rPr lang="en-US" b="1" dirty="0" err="1">
                <a:solidFill>
                  <a:srgbClr val="7030A0"/>
                </a:solidFill>
                <a:latin typeface="Tw Cen MT" pitchFamily="34" charset="0"/>
              </a:rPr>
              <a:t>strategica</a:t>
            </a:r>
            <a:endParaRPr lang="en-US" b="1" dirty="0">
              <a:solidFill>
                <a:srgbClr val="7030A0"/>
              </a:solidFill>
              <a:latin typeface="Tw Cen MT" pitchFamily="34" charset="0"/>
            </a:endParaRPr>
          </a:p>
        </p:txBody>
      </p:sp>
      <p:sp>
        <p:nvSpPr>
          <p:cNvPr id="15" name="Text 12"/>
          <p:cNvSpPr/>
          <p:nvPr/>
        </p:nvSpPr>
        <p:spPr>
          <a:xfrm>
            <a:off x="7114032" y="1645920"/>
            <a:ext cx="1911096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1200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obiectivelor</a:t>
            </a:r>
            <a:r>
              <a:rPr lang="en-US" sz="1200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 cu </a:t>
            </a:r>
            <a:r>
              <a:rPr lang="en-US" sz="1200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strategia</a:t>
            </a:r>
            <a:r>
              <a:rPr lang="en-US" sz="1200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generală</a:t>
            </a:r>
            <a:r>
              <a:rPr lang="en-US" sz="1200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200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întreprinderii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16" name="Shape 13"/>
          <p:cNvSpPr/>
          <p:nvPr/>
        </p:nvSpPr>
        <p:spPr>
          <a:xfrm>
            <a:off x="2103120" y="2606040"/>
            <a:ext cx="1060704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2916936" y="2194560"/>
            <a:ext cx="3721608" cy="841248"/>
          </a:xfrm>
          <a:custGeom>
            <a:avLst/>
            <a:gdLst/>
            <a:ahLst/>
            <a:cxnLst/>
            <a:rect l="l" t="t" r="r" b="b"/>
            <a:pathLst>
              <a:path w="3721608" h="841248">
                <a:moveTo>
                  <a:pt x="0" y="0"/>
                </a:moveTo>
                <a:lnTo>
                  <a:pt x="3725266" y="0"/>
                </a:lnTo>
                <a:lnTo>
                  <a:pt x="3311957" y="838505"/>
                </a:lnTo>
                <a:lnTo>
                  <a:pt x="413309" y="838505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18" name="Shape 15"/>
          <p:cNvSpPr/>
          <p:nvPr/>
        </p:nvSpPr>
        <p:spPr>
          <a:xfrm>
            <a:off x="4599432" y="2441448"/>
            <a:ext cx="356616" cy="356616"/>
          </a:xfrm>
          <a:prstGeom prst="ellipse">
            <a:avLst/>
          </a:prstGeom>
          <a:solidFill>
            <a:schemeClr val="bg2"/>
          </a:solidFill>
          <a:ln/>
        </p:spPr>
      </p:sp>
      <p:sp>
        <p:nvSpPr>
          <p:cNvPr id="19" name="Text 16"/>
          <p:cNvSpPr/>
          <p:nvPr/>
        </p:nvSpPr>
        <p:spPr>
          <a:xfrm>
            <a:off x="4617720" y="2459736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2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256032" y="2249424"/>
            <a:ext cx="26700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Managementul</a:t>
            </a:r>
            <a:r>
              <a:rPr lang="en-US" sz="18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8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endParaRPr lang="en-US" sz="1800" dirty="0"/>
          </a:p>
        </p:txBody>
      </p:sp>
      <p:sp>
        <p:nvSpPr>
          <p:cNvPr id="21" name="Text 18"/>
          <p:cNvSpPr/>
          <p:nvPr/>
        </p:nvSpPr>
        <p:spPr>
          <a:xfrm>
            <a:off x="941832" y="2642616"/>
            <a:ext cx="1984248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prioritizarea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care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afectează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22" name="Shape 19"/>
          <p:cNvSpPr/>
          <p:nvPr/>
        </p:nvSpPr>
        <p:spPr>
          <a:xfrm>
            <a:off x="5925312" y="3602736"/>
            <a:ext cx="1060704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3401568" y="3191256"/>
            <a:ext cx="2761488" cy="841248"/>
          </a:xfrm>
          <a:custGeom>
            <a:avLst/>
            <a:gdLst/>
            <a:ahLst/>
            <a:cxnLst/>
            <a:rect l="l" t="t" r="r" b="b"/>
            <a:pathLst>
              <a:path w="2761488" h="841248">
                <a:moveTo>
                  <a:pt x="0" y="0"/>
                </a:moveTo>
                <a:lnTo>
                  <a:pt x="2756916" y="0"/>
                </a:lnTo>
                <a:lnTo>
                  <a:pt x="2360981" y="838505"/>
                </a:lnTo>
                <a:lnTo>
                  <a:pt x="395935" y="838505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24" name="Shape 21"/>
          <p:cNvSpPr/>
          <p:nvPr/>
        </p:nvSpPr>
        <p:spPr>
          <a:xfrm>
            <a:off x="4599432" y="3429000"/>
            <a:ext cx="356616" cy="356616"/>
          </a:xfrm>
          <a:prstGeom prst="ellipse">
            <a:avLst/>
          </a:prstGeom>
          <a:solidFill>
            <a:schemeClr val="bg2"/>
          </a:solidFill>
          <a:ln/>
        </p:spPr>
      </p:sp>
      <p:sp>
        <p:nvSpPr>
          <p:cNvPr id="25" name="Text 22"/>
          <p:cNvSpPr/>
          <p:nvPr/>
        </p:nvSpPr>
        <p:spPr>
          <a:xfrm>
            <a:off x="4617720" y="3447288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3</a:t>
            </a:r>
            <a:endParaRPr lang="en-US" sz="1400" dirty="0"/>
          </a:p>
        </p:txBody>
      </p:sp>
      <p:sp>
        <p:nvSpPr>
          <p:cNvPr id="26" name="Text 23"/>
          <p:cNvSpPr/>
          <p:nvPr/>
        </p:nvSpPr>
        <p:spPr>
          <a:xfrm>
            <a:off x="6153912" y="3236976"/>
            <a:ext cx="215798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r>
              <a:rPr lang="en-US" b="1" dirty="0" err="1">
                <a:solidFill>
                  <a:schemeClr val="tx2"/>
                </a:solidFill>
                <a:latin typeface="Tw Cen MT" pitchFamily="34" charset="0"/>
              </a:rPr>
              <a:t>Conformitate</a:t>
            </a:r>
            <a:endParaRPr lang="en-US" b="1" dirty="0">
              <a:solidFill>
                <a:schemeClr val="tx2"/>
              </a:solidFill>
              <a:latin typeface="Tw Cen MT" pitchFamily="34" charset="0"/>
            </a:endParaRPr>
          </a:p>
        </p:txBody>
      </p:sp>
      <p:sp>
        <p:nvSpPr>
          <p:cNvPr id="27" name="Text 24"/>
          <p:cNvSpPr/>
          <p:nvPr/>
        </p:nvSpPr>
        <p:spPr>
          <a:xfrm>
            <a:off x="6153912" y="3621024"/>
            <a:ext cx="2157984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Respectarea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legilor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reglementărilor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relevante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28" name="Shape 25"/>
          <p:cNvSpPr/>
          <p:nvPr/>
        </p:nvSpPr>
        <p:spPr>
          <a:xfrm>
            <a:off x="3035808" y="4590288"/>
            <a:ext cx="1060704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29" name="Shape 26"/>
          <p:cNvSpPr/>
          <p:nvPr/>
        </p:nvSpPr>
        <p:spPr>
          <a:xfrm>
            <a:off x="3886200" y="4178808"/>
            <a:ext cx="1783080" cy="841248"/>
          </a:xfrm>
          <a:custGeom>
            <a:avLst/>
            <a:gdLst/>
            <a:ahLst/>
            <a:cxnLst/>
            <a:rect l="l" t="t" r="r" b="b"/>
            <a:pathLst>
              <a:path w="1783080" h="841248">
                <a:moveTo>
                  <a:pt x="0" y="0"/>
                </a:moveTo>
                <a:lnTo>
                  <a:pt x="1784909" y="0"/>
                </a:lnTo>
                <a:lnTo>
                  <a:pt x="1378915" y="838505"/>
                </a:lnTo>
                <a:lnTo>
                  <a:pt x="405994" y="838505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30" name="Shape 27"/>
          <p:cNvSpPr/>
          <p:nvPr/>
        </p:nvSpPr>
        <p:spPr>
          <a:xfrm>
            <a:off x="4599432" y="4416552"/>
            <a:ext cx="356616" cy="356616"/>
          </a:xfrm>
          <a:prstGeom prst="flowChartConnector">
            <a:avLst/>
          </a:prstGeom>
          <a:solidFill>
            <a:schemeClr val="bg2"/>
          </a:solidFill>
          <a:ln/>
        </p:spPr>
      </p:sp>
      <p:sp>
        <p:nvSpPr>
          <p:cNvPr id="31" name="Text 28"/>
          <p:cNvSpPr/>
          <p:nvPr/>
        </p:nvSpPr>
        <p:spPr>
          <a:xfrm>
            <a:off x="4617720" y="4434840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4</a:t>
            </a:r>
            <a:endParaRPr lang="en-US" sz="1400" dirty="0"/>
          </a:p>
        </p:txBody>
      </p:sp>
      <p:sp>
        <p:nvSpPr>
          <p:cNvPr id="32" name="Text 29"/>
          <p:cNvSpPr/>
          <p:nvPr/>
        </p:nvSpPr>
        <p:spPr>
          <a:xfrm>
            <a:off x="1883664" y="4233672"/>
            <a:ext cx="19842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b="1" dirty="0" err="1">
                <a:solidFill>
                  <a:schemeClr val="tx2"/>
                </a:solidFill>
                <a:latin typeface="Tw Cen MT" pitchFamily="34" charset="0"/>
              </a:rPr>
              <a:t>Performanta</a:t>
            </a:r>
            <a:endParaRPr lang="en-US" b="1" dirty="0">
              <a:solidFill>
                <a:schemeClr val="tx2"/>
              </a:solidFill>
              <a:latin typeface="Tw Cen MT" pitchFamily="34" charset="0"/>
            </a:endParaRPr>
          </a:p>
        </p:txBody>
      </p:sp>
      <p:sp>
        <p:nvSpPr>
          <p:cNvPr id="33" name="Text 30"/>
          <p:cNvSpPr/>
          <p:nvPr/>
        </p:nvSpPr>
        <p:spPr>
          <a:xfrm>
            <a:off x="1883664" y="4626864"/>
            <a:ext cx="1984248" cy="89611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Stabilirea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indicatorilor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cheie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performanță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măsurarea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eficacității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eficienței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34" name="Shape 31"/>
          <p:cNvSpPr/>
          <p:nvPr/>
        </p:nvSpPr>
        <p:spPr>
          <a:xfrm>
            <a:off x="5056632" y="5586984"/>
            <a:ext cx="1060704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35" name="Shape 32"/>
          <p:cNvSpPr/>
          <p:nvPr/>
        </p:nvSpPr>
        <p:spPr>
          <a:xfrm>
            <a:off x="4370832" y="5166360"/>
            <a:ext cx="813816" cy="841248"/>
          </a:xfrm>
          <a:prstGeom prst="rect">
            <a:avLst/>
          </a:prstGeom>
          <a:solidFill>
            <a:schemeClr val="accent1"/>
          </a:solidFill>
          <a:ln/>
        </p:spPr>
      </p:sp>
      <p:sp>
        <p:nvSpPr>
          <p:cNvPr id="36" name="Shape 33"/>
          <p:cNvSpPr/>
          <p:nvPr/>
        </p:nvSpPr>
        <p:spPr>
          <a:xfrm>
            <a:off x="4599432" y="5404104"/>
            <a:ext cx="356616" cy="356616"/>
          </a:xfrm>
          <a:prstGeom prst="ellipse">
            <a:avLst/>
          </a:prstGeom>
          <a:solidFill>
            <a:schemeClr val="bg2"/>
          </a:solidFill>
          <a:ln/>
        </p:spPr>
      </p:sp>
      <p:sp>
        <p:nvSpPr>
          <p:cNvPr id="37" name="Text 34"/>
          <p:cNvSpPr/>
          <p:nvPr/>
        </p:nvSpPr>
        <p:spPr>
          <a:xfrm>
            <a:off x="4617720" y="5431536"/>
            <a:ext cx="31089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5</a:t>
            </a:r>
            <a:endParaRPr lang="en-US" sz="1400" dirty="0"/>
          </a:p>
        </p:txBody>
      </p:sp>
      <p:sp>
        <p:nvSpPr>
          <p:cNvPr id="38" name="Text 35"/>
          <p:cNvSpPr/>
          <p:nvPr/>
        </p:nvSpPr>
        <p:spPr>
          <a:xfrm>
            <a:off x="5276088" y="5221224"/>
            <a:ext cx="2404872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indent="0">
              <a:buNone/>
            </a:pPr>
            <a:r>
              <a:rPr lang="en-US" b="1" dirty="0">
                <a:solidFill>
                  <a:schemeClr val="tx2"/>
                </a:solidFill>
                <a:latin typeface="Tw Cen MT" pitchFamily="34" charset="0"/>
              </a:rPr>
              <a:t>Feedback</a:t>
            </a:r>
          </a:p>
        </p:txBody>
      </p:sp>
      <p:sp>
        <p:nvSpPr>
          <p:cNvPr id="39" name="Text 36"/>
          <p:cNvSpPr/>
          <p:nvPr/>
        </p:nvSpPr>
        <p:spPr>
          <a:xfrm>
            <a:off x="5276088" y="5605272"/>
            <a:ext cx="2404872" cy="83210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pt-BR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Implementarea feedback-ului pentru îmbunătățirea continuă a procesului de audit.</a:t>
            </a:r>
            <a:endParaRPr lang="en-US" sz="1200" dirty="0"/>
          </a:p>
        </p:txBody>
      </p:sp>
      <p:sp>
        <p:nvSpPr>
          <p:cNvPr id="40" name="Shape 37"/>
          <p:cNvSpPr/>
          <p:nvPr/>
        </p:nvSpPr>
        <p:spPr>
          <a:xfrm>
            <a:off x="11667744" y="6455664"/>
            <a:ext cx="146304" cy="274320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41" name="Shape 4">
            <a:extLst>
              <a:ext uri="{FF2B5EF4-FFF2-40B4-BE49-F238E27FC236}">
                <a16:creationId xmlns:a16="http://schemas.microsoft.com/office/drawing/2014/main" id="{B7591C53-A5B1-8187-A535-D9A63F5D89D1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1005840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Shape 1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256032" y="521208"/>
            <a:ext cx="1167993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it-IT" sz="24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Analgezice (</a:t>
            </a:r>
            <a:r>
              <a:rPr lang="en-US" sz="24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Pain relivers) </a:t>
            </a:r>
            <a:r>
              <a:rPr lang="it-IT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_ Soluții la provocările de audit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5" name="Shape 3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16200000"/>
              <a:gd name="adj2" fmla="val 183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6" name="Shape 4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18900000"/>
              <a:gd name="adj2" fmla="val 210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7" name="Shape 5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0"/>
              <a:gd name="adj2" fmla="val 21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8" name="Shape 6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2700000"/>
              <a:gd name="adj2" fmla="val 48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9" name="Shape 7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5400000"/>
              <a:gd name="adj2" fmla="val 75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10" name="Shape 8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8100000"/>
              <a:gd name="adj2" fmla="val 102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11" name="Shape 9"/>
          <p:cNvSpPr/>
          <p:nvPr/>
        </p:nvSpPr>
        <p:spPr>
          <a:xfrm>
            <a:off x="4974336" y="2862072"/>
            <a:ext cx="2231136" cy="2231136"/>
          </a:xfrm>
          <a:prstGeom prst="arc">
            <a:avLst>
              <a:gd name="adj1" fmla="val 10800000"/>
              <a:gd name="adj2" fmla="val 129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12" name="Shape 10"/>
          <p:cNvSpPr/>
          <p:nvPr/>
        </p:nvSpPr>
        <p:spPr>
          <a:xfrm>
            <a:off x="4974336" y="2852928"/>
            <a:ext cx="2231136" cy="2231136"/>
          </a:xfrm>
          <a:prstGeom prst="arc">
            <a:avLst>
              <a:gd name="adj1" fmla="val 13500000"/>
              <a:gd name="adj2" fmla="val 15600000"/>
            </a:avLst>
          </a:prstGeom>
          <a:noFill/>
          <a:ln w="12700">
            <a:solidFill>
              <a:schemeClr val="tx2"/>
            </a:solidFill>
            <a:prstDash val="solid"/>
            <a:tailEnd type="triangle"/>
          </a:ln>
        </p:spPr>
      </p:sp>
      <p:sp>
        <p:nvSpPr>
          <p:cNvPr id="13" name="Shape 11"/>
          <p:cNvSpPr/>
          <p:nvPr/>
        </p:nvSpPr>
        <p:spPr>
          <a:xfrm>
            <a:off x="6099048" y="2432304"/>
            <a:ext cx="0" cy="384048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6025896" y="2798064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15" name="Shape 13"/>
          <p:cNvSpPr/>
          <p:nvPr/>
        </p:nvSpPr>
        <p:spPr>
          <a:xfrm rot="2700000">
            <a:off x="7050024" y="2825496"/>
            <a:ext cx="0" cy="384048"/>
          </a:xfrm>
          <a:prstGeom prst="line">
            <a:avLst/>
          </a:prstGeom>
          <a:solidFill>
            <a:schemeClr val="accent2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16" name="Shape 14"/>
          <p:cNvSpPr/>
          <p:nvPr/>
        </p:nvSpPr>
        <p:spPr>
          <a:xfrm rot="2700000">
            <a:off x="6803136" y="3118104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17" name="Shape 15"/>
          <p:cNvSpPr/>
          <p:nvPr/>
        </p:nvSpPr>
        <p:spPr>
          <a:xfrm rot="5400000">
            <a:off x="7452360" y="3767328"/>
            <a:ext cx="0" cy="384048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18" name="Shape 16"/>
          <p:cNvSpPr/>
          <p:nvPr/>
        </p:nvSpPr>
        <p:spPr>
          <a:xfrm rot="5400000">
            <a:off x="7141464" y="3895344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19" name="Shape 17"/>
          <p:cNvSpPr/>
          <p:nvPr/>
        </p:nvSpPr>
        <p:spPr>
          <a:xfrm rot="8100000">
            <a:off x="7059168" y="4727448"/>
            <a:ext cx="0" cy="384048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20" name="Shape 18"/>
          <p:cNvSpPr/>
          <p:nvPr/>
        </p:nvSpPr>
        <p:spPr>
          <a:xfrm rot="8100000">
            <a:off x="6821424" y="4672584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21" name="Shape 19"/>
          <p:cNvSpPr/>
          <p:nvPr/>
        </p:nvSpPr>
        <p:spPr>
          <a:xfrm>
            <a:off x="6108192" y="5120640"/>
            <a:ext cx="0" cy="384048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035040" y="5010912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23" name="Shape 21"/>
          <p:cNvSpPr/>
          <p:nvPr/>
        </p:nvSpPr>
        <p:spPr>
          <a:xfrm rot="2700000">
            <a:off x="5157216" y="4736592"/>
            <a:ext cx="0" cy="384048"/>
          </a:xfrm>
          <a:prstGeom prst="line">
            <a:avLst/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24" name="Shape 22"/>
          <p:cNvSpPr/>
          <p:nvPr/>
        </p:nvSpPr>
        <p:spPr>
          <a:xfrm rot="2700000">
            <a:off x="5248656" y="4690872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25" name="Shape 23"/>
          <p:cNvSpPr/>
          <p:nvPr/>
        </p:nvSpPr>
        <p:spPr>
          <a:xfrm rot="5400000">
            <a:off x="4754880" y="3785616"/>
            <a:ext cx="0" cy="384048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</a:ln>
        </p:spPr>
      </p:sp>
      <p:sp>
        <p:nvSpPr>
          <p:cNvPr id="26" name="Shape 24"/>
          <p:cNvSpPr/>
          <p:nvPr/>
        </p:nvSpPr>
        <p:spPr>
          <a:xfrm rot="5400000">
            <a:off x="4928616" y="3904488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27" name="Shape 25"/>
          <p:cNvSpPr/>
          <p:nvPr/>
        </p:nvSpPr>
        <p:spPr>
          <a:xfrm rot="8100000">
            <a:off x="5148072" y="2825496"/>
            <a:ext cx="0" cy="384048"/>
          </a:xfrm>
          <a:prstGeom prst="line">
            <a:avLst/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28" name="Shape 26"/>
          <p:cNvSpPr/>
          <p:nvPr/>
        </p:nvSpPr>
        <p:spPr>
          <a:xfrm rot="8100000">
            <a:off x="5248656" y="3127248"/>
            <a:ext cx="137160" cy="137160"/>
          </a:xfrm>
          <a:prstGeom prst="ellipse">
            <a:avLst/>
          </a:prstGeom>
          <a:solidFill>
            <a:schemeClr val="accent1"/>
          </a:solidFill>
          <a:ln/>
        </p:spPr>
      </p:sp>
      <p:sp>
        <p:nvSpPr>
          <p:cNvPr id="29" name="Shape 27"/>
          <p:cNvSpPr/>
          <p:nvPr/>
        </p:nvSpPr>
        <p:spPr>
          <a:xfrm>
            <a:off x="5797296" y="1828800"/>
            <a:ext cx="612648" cy="612648"/>
          </a:xfrm>
          <a:prstGeom prst="arc">
            <a:avLst>
              <a:gd name="adj1" fmla="val 5400000"/>
              <a:gd name="adj2" fmla="val 162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0" name="Shape 28"/>
          <p:cNvSpPr/>
          <p:nvPr/>
        </p:nvSpPr>
        <p:spPr>
          <a:xfrm rot="8100000">
            <a:off x="7095744" y="2368296"/>
            <a:ext cx="612648" cy="612648"/>
          </a:xfrm>
          <a:prstGeom prst="arc">
            <a:avLst>
              <a:gd name="adj1" fmla="val 0"/>
              <a:gd name="adj2" fmla="val 108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1" name="Shape 29"/>
          <p:cNvSpPr/>
          <p:nvPr/>
        </p:nvSpPr>
        <p:spPr>
          <a:xfrm>
            <a:off x="7635240" y="3666744"/>
            <a:ext cx="612648" cy="612648"/>
          </a:xfrm>
          <a:prstGeom prst="arc">
            <a:avLst>
              <a:gd name="adj1" fmla="val 10800000"/>
              <a:gd name="adj2" fmla="val 216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 rot="13500000">
            <a:off x="7095744" y="4965192"/>
            <a:ext cx="612648" cy="612648"/>
          </a:xfrm>
          <a:prstGeom prst="arc">
            <a:avLst>
              <a:gd name="adj1" fmla="val 0"/>
              <a:gd name="adj2" fmla="val 108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3" name="Shape 31"/>
          <p:cNvSpPr/>
          <p:nvPr/>
        </p:nvSpPr>
        <p:spPr>
          <a:xfrm>
            <a:off x="5797296" y="5504688"/>
            <a:ext cx="612648" cy="612648"/>
          </a:xfrm>
          <a:prstGeom prst="arc">
            <a:avLst>
              <a:gd name="adj1" fmla="val 16200000"/>
              <a:gd name="adj2" fmla="val 54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4" name="Shape 32"/>
          <p:cNvSpPr/>
          <p:nvPr/>
        </p:nvSpPr>
        <p:spPr>
          <a:xfrm rot="-2700000">
            <a:off x="4498848" y="4965192"/>
            <a:ext cx="612648" cy="612648"/>
          </a:xfrm>
          <a:prstGeom prst="arc">
            <a:avLst>
              <a:gd name="adj1" fmla="val 0"/>
              <a:gd name="adj2" fmla="val 108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5" name="Shape 33"/>
          <p:cNvSpPr/>
          <p:nvPr/>
        </p:nvSpPr>
        <p:spPr>
          <a:xfrm>
            <a:off x="3959352" y="3666744"/>
            <a:ext cx="612648" cy="612648"/>
          </a:xfrm>
          <a:prstGeom prst="arc">
            <a:avLst>
              <a:gd name="adj1" fmla="val 0"/>
              <a:gd name="adj2" fmla="val 108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6" name="Shape 34"/>
          <p:cNvSpPr/>
          <p:nvPr/>
        </p:nvSpPr>
        <p:spPr>
          <a:xfrm rot="2700000">
            <a:off x="4498848" y="2368296"/>
            <a:ext cx="612648" cy="612648"/>
          </a:xfrm>
          <a:prstGeom prst="arc">
            <a:avLst>
              <a:gd name="adj1" fmla="val 0"/>
              <a:gd name="adj2" fmla="val 10800000"/>
            </a:avLst>
          </a:prstGeom>
          <a:solidFill>
            <a:schemeClr val="accent1"/>
          </a:solidFill>
          <a:ln w="12700">
            <a:solidFill>
              <a:schemeClr val="tx2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5897880" y="192938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5925312" y="1947672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1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6473952" y="1225296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Identificare</a:t>
            </a:r>
            <a:endParaRPr lang="en-US" sz="2000" dirty="0"/>
          </a:p>
        </p:txBody>
      </p:sp>
      <p:sp>
        <p:nvSpPr>
          <p:cNvPr id="40" name="Text 38"/>
          <p:cNvSpPr/>
          <p:nvPr/>
        </p:nvSpPr>
        <p:spPr>
          <a:xfrm>
            <a:off x="6473952" y="1673352"/>
            <a:ext cx="3621024" cy="57607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Recunoașterea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principalelor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provocări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care se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confruntă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auditurile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sp>
        <p:nvSpPr>
          <p:cNvPr id="41" name="Shape 39"/>
          <p:cNvSpPr/>
          <p:nvPr/>
        </p:nvSpPr>
        <p:spPr>
          <a:xfrm>
            <a:off x="7205472" y="2468880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42" name="Text 40"/>
          <p:cNvSpPr/>
          <p:nvPr/>
        </p:nvSpPr>
        <p:spPr>
          <a:xfrm>
            <a:off x="7223760" y="248716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2</a:t>
            </a:r>
            <a:endParaRPr lang="en-US" sz="1400" dirty="0"/>
          </a:p>
        </p:txBody>
      </p:sp>
      <p:sp>
        <p:nvSpPr>
          <p:cNvPr id="43" name="Text 41"/>
          <p:cNvSpPr/>
          <p:nvPr/>
        </p:nvSpPr>
        <p:spPr>
          <a:xfrm>
            <a:off x="7781544" y="2130552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Analizare</a:t>
            </a:r>
            <a:endParaRPr lang="en-US" sz="2000" dirty="0"/>
          </a:p>
        </p:txBody>
      </p:sp>
      <p:sp>
        <p:nvSpPr>
          <p:cNvPr id="44" name="Text 42"/>
          <p:cNvSpPr/>
          <p:nvPr/>
        </p:nvSpPr>
        <p:spPr>
          <a:xfrm>
            <a:off x="7781544" y="2578608"/>
            <a:ext cx="3621024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impactului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provocărilor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identificate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sp>
        <p:nvSpPr>
          <p:cNvPr id="45" name="Shape 43"/>
          <p:cNvSpPr/>
          <p:nvPr/>
        </p:nvSpPr>
        <p:spPr>
          <a:xfrm>
            <a:off x="7744968" y="3767328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46" name="Text 44"/>
          <p:cNvSpPr/>
          <p:nvPr/>
        </p:nvSpPr>
        <p:spPr>
          <a:xfrm>
            <a:off x="7763256" y="3794760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3</a:t>
            </a:r>
            <a:endParaRPr lang="en-US" sz="1400" dirty="0"/>
          </a:p>
        </p:txBody>
      </p:sp>
      <p:sp>
        <p:nvSpPr>
          <p:cNvPr id="47" name="Text 45"/>
          <p:cNvSpPr/>
          <p:nvPr/>
        </p:nvSpPr>
        <p:spPr>
          <a:xfrm>
            <a:off x="8412480" y="3438144"/>
            <a:ext cx="3584448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20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Ideați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48" name="Text 46"/>
          <p:cNvSpPr/>
          <p:nvPr/>
        </p:nvSpPr>
        <p:spPr>
          <a:xfrm>
            <a:off x="8412480" y="3877056"/>
            <a:ext cx="3584448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it-IT" sz="1500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Brainstorming cu posibile soluții pentru abordarea provocărilor.</a:t>
            </a:r>
            <a:endParaRPr lang="en-US" sz="1500" dirty="0">
              <a:solidFill>
                <a:srgbClr val="7030A0"/>
              </a:solidFill>
            </a:endParaRPr>
          </a:p>
        </p:txBody>
      </p:sp>
      <p:sp>
        <p:nvSpPr>
          <p:cNvPr id="49" name="Shape 47"/>
          <p:cNvSpPr/>
          <p:nvPr/>
        </p:nvSpPr>
        <p:spPr>
          <a:xfrm>
            <a:off x="7205472" y="5074920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50" name="Text 48"/>
          <p:cNvSpPr/>
          <p:nvPr/>
        </p:nvSpPr>
        <p:spPr>
          <a:xfrm>
            <a:off x="7223760" y="509320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4</a:t>
            </a:r>
            <a:endParaRPr lang="en-US" sz="1400" dirty="0"/>
          </a:p>
        </p:txBody>
      </p:sp>
      <p:sp>
        <p:nvSpPr>
          <p:cNvPr id="51" name="Text 49"/>
          <p:cNvSpPr/>
          <p:nvPr/>
        </p:nvSpPr>
        <p:spPr>
          <a:xfrm>
            <a:off x="7872984" y="4736592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Dezvoltarea</a:t>
            </a:r>
            <a:endParaRPr lang="en-US" sz="2000" dirty="0"/>
          </a:p>
        </p:txBody>
      </p:sp>
      <p:sp>
        <p:nvSpPr>
          <p:cNvPr id="52" name="Text 50"/>
          <p:cNvSpPr/>
          <p:nvPr/>
        </p:nvSpPr>
        <p:spPr>
          <a:xfrm>
            <a:off x="7872984" y="5184648"/>
            <a:ext cx="3621024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it-IT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Crearea de planuri de acțiune detaliate pentru soluțiile alese.</a:t>
            </a:r>
            <a:endParaRPr lang="en-US" sz="1500" dirty="0"/>
          </a:p>
        </p:txBody>
      </p:sp>
      <p:sp>
        <p:nvSpPr>
          <p:cNvPr id="53" name="Shape 51"/>
          <p:cNvSpPr/>
          <p:nvPr/>
        </p:nvSpPr>
        <p:spPr>
          <a:xfrm>
            <a:off x="5897880" y="5614416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54" name="Text 52"/>
          <p:cNvSpPr/>
          <p:nvPr/>
        </p:nvSpPr>
        <p:spPr>
          <a:xfrm>
            <a:off x="5925312" y="5632704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5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2112264" y="5596128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Implementare</a:t>
            </a:r>
            <a:endParaRPr lang="en-US" sz="2000" dirty="0"/>
          </a:p>
        </p:txBody>
      </p:sp>
      <p:sp>
        <p:nvSpPr>
          <p:cNvPr id="56" name="Text 54"/>
          <p:cNvSpPr/>
          <p:nvPr/>
        </p:nvSpPr>
        <p:spPr>
          <a:xfrm>
            <a:off x="2112264" y="6044184"/>
            <a:ext cx="3621024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fr-FR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Executarea</a:t>
            </a:r>
            <a:r>
              <a:rPr lang="fr-FR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fr-FR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planurilor</a:t>
            </a:r>
            <a:r>
              <a:rPr lang="fr-FR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fr-FR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acțiune</a:t>
            </a:r>
            <a:r>
              <a:rPr lang="fr-FR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fr-FR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într</a:t>
            </a:r>
            <a:r>
              <a:rPr lang="fr-FR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-un mod </a:t>
            </a:r>
            <a:r>
              <a:rPr lang="fr-FR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structurat</a:t>
            </a:r>
            <a:r>
              <a:rPr lang="fr-FR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sp>
        <p:nvSpPr>
          <p:cNvPr id="57" name="Shape 55"/>
          <p:cNvSpPr/>
          <p:nvPr/>
        </p:nvSpPr>
        <p:spPr>
          <a:xfrm>
            <a:off x="4599432" y="5074920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58" name="Text 56"/>
          <p:cNvSpPr/>
          <p:nvPr/>
        </p:nvSpPr>
        <p:spPr>
          <a:xfrm>
            <a:off x="4617720" y="509320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6</a:t>
            </a:r>
            <a:endParaRPr lang="en-US" sz="1400" dirty="0"/>
          </a:p>
        </p:txBody>
      </p:sp>
      <p:sp>
        <p:nvSpPr>
          <p:cNvPr id="59" name="Text 57"/>
          <p:cNvSpPr/>
          <p:nvPr/>
        </p:nvSpPr>
        <p:spPr>
          <a:xfrm>
            <a:off x="804672" y="4736592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Monitorizare</a:t>
            </a:r>
            <a:endParaRPr lang="en-US" sz="2000" dirty="0"/>
          </a:p>
        </p:txBody>
      </p:sp>
      <p:sp>
        <p:nvSpPr>
          <p:cNvPr id="60" name="Text 58"/>
          <p:cNvSpPr/>
          <p:nvPr/>
        </p:nvSpPr>
        <p:spPr>
          <a:xfrm>
            <a:off x="804672" y="5184648"/>
            <a:ext cx="3621024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Urmărirea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eficienței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soluțiilor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implementate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sp>
        <p:nvSpPr>
          <p:cNvPr id="61" name="Shape 59"/>
          <p:cNvSpPr/>
          <p:nvPr/>
        </p:nvSpPr>
        <p:spPr>
          <a:xfrm>
            <a:off x="4059936" y="3767328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62" name="Text 60"/>
          <p:cNvSpPr/>
          <p:nvPr/>
        </p:nvSpPr>
        <p:spPr>
          <a:xfrm>
            <a:off x="4078224" y="3794760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7</a:t>
            </a:r>
            <a:endParaRPr lang="en-US" sz="1400" dirty="0"/>
          </a:p>
        </p:txBody>
      </p:sp>
      <p:sp>
        <p:nvSpPr>
          <p:cNvPr id="63" name="Text 61"/>
          <p:cNvSpPr/>
          <p:nvPr/>
        </p:nvSpPr>
        <p:spPr>
          <a:xfrm>
            <a:off x="192024" y="3429000"/>
            <a:ext cx="3602736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Revizuire</a:t>
            </a:r>
            <a:endParaRPr lang="en-US" sz="2000" dirty="0"/>
          </a:p>
        </p:txBody>
      </p:sp>
      <p:sp>
        <p:nvSpPr>
          <p:cNvPr id="64" name="Text 62"/>
          <p:cNvSpPr/>
          <p:nvPr/>
        </p:nvSpPr>
        <p:spPr>
          <a:xfrm>
            <a:off x="192024" y="3877056"/>
            <a:ext cx="3602736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rezultatelor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raport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inițiale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sp>
        <p:nvSpPr>
          <p:cNvPr id="65" name="Shape 63"/>
          <p:cNvSpPr/>
          <p:nvPr/>
        </p:nvSpPr>
        <p:spPr>
          <a:xfrm>
            <a:off x="4599432" y="2468880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66" name="Text 64"/>
          <p:cNvSpPr/>
          <p:nvPr/>
        </p:nvSpPr>
        <p:spPr>
          <a:xfrm>
            <a:off x="4617720" y="248716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8</a:t>
            </a:r>
            <a:endParaRPr lang="en-US" sz="1400" dirty="0"/>
          </a:p>
        </p:txBody>
      </p:sp>
      <p:sp>
        <p:nvSpPr>
          <p:cNvPr id="67" name="Text 65"/>
          <p:cNvSpPr/>
          <p:nvPr/>
        </p:nvSpPr>
        <p:spPr>
          <a:xfrm>
            <a:off x="713232" y="2130552"/>
            <a:ext cx="3621024" cy="402336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r">
              <a:buNone/>
            </a:pPr>
            <a:r>
              <a:rPr lang="en-US" sz="20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Rafinare</a:t>
            </a:r>
            <a:endParaRPr lang="en-US" sz="2000" dirty="0"/>
          </a:p>
        </p:txBody>
      </p:sp>
      <p:sp>
        <p:nvSpPr>
          <p:cNvPr id="68" name="Text 66"/>
          <p:cNvSpPr/>
          <p:nvPr/>
        </p:nvSpPr>
        <p:spPr>
          <a:xfrm>
            <a:off x="713232" y="2569464"/>
            <a:ext cx="3621024" cy="64922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r">
              <a:buNone/>
            </a:pP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Efectuarea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ajustări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necesare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5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5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500" dirty="0"/>
          </a:p>
        </p:txBody>
      </p:sp>
      <p:pic>
        <p:nvPicPr>
          <p:cNvPr id="69" name="Image 0" descr="preencoded.png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5084064" y="2962656"/>
            <a:ext cx="2020824" cy="2020824"/>
          </a:xfrm>
          <a:prstGeom prst="ellipse">
            <a:avLst/>
          </a:prstGeom>
        </p:spPr>
      </p:pic>
      <p:sp>
        <p:nvSpPr>
          <p:cNvPr id="70" name="Shape 67"/>
          <p:cNvSpPr/>
          <p:nvPr/>
        </p:nvSpPr>
        <p:spPr>
          <a:xfrm>
            <a:off x="11155680" y="6355080"/>
            <a:ext cx="1033272" cy="192024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72" name="Shape 4">
            <a:extLst>
              <a:ext uri="{FF2B5EF4-FFF2-40B4-BE49-F238E27FC236}">
                <a16:creationId xmlns:a16="http://schemas.microsoft.com/office/drawing/2014/main" id="{8997ED1D-9B50-6DEF-D692-095BE8A317AE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/>
          <p:cNvSpPr/>
          <p:nvPr/>
        </p:nvSpPr>
        <p:spPr>
          <a:xfrm>
            <a:off x="286327" y="466344"/>
            <a:ext cx="12000623" cy="52120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Produse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servicii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: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</a:rPr>
              <a:t>Strategii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</a:rPr>
              <a:t> de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</a:rPr>
              <a:t>comunicare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</a:rPr>
              <a:t>pentru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</a:rPr>
              <a:t>valoarea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</a:rPr>
              <a:t>auditului</a:t>
            </a:r>
            <a:endParaRPr lang="en-US" sz="2400" b="1" dirty="0">
              <a:solidFill>
                <a:srgbClr val="7030A0"/>
              </a:solidFill>
              <a:latin typeface="Tw Cen MT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pic>
        <p:nvPicPr>
          <p:cNvPr id="7" name="Image 0" descr="preencoded.png"/>
          <p:cNvPicPr>
            <a:picLocks noChangeAspect="1"/>
          </p:cNvPicPr>
          <p:nvPr/>
        </p:nvPicPr>
        <p:blipFill>
          <a:blip r:embed="rId3"/>
          <a:srcRect t="6186" b="6186"/>
          <a:stretch/>
        </p:blipFill>
        <p:spPr>
          <a:xfrm>
            <a:off x="4873752" y="1246725"/>
            <a:ext cx="6723615" cy="3669607"/>
          </a:xfrm>
          <a:prstGeom prst="rect">
            <a:avLst/>
          </a:prstGeom>
        </p:spPr>
      </p:pic>
      <p:sp>
        <p:nvSpPr>
          <p:cNvPr id="10" name="Shape 7"/>
          <p:cNvSpPr/>
          <p:nvPr/>
        </p:nvSpPr>
        <p:spPr>
          <a:xfrm>
            <a:off x="859536" y="1655064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59536" y="1700784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1380744" y="1435608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380744" y="1819656"/>
            <a:ext cx="308152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periodică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planificarea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obține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rezultate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relevante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859536" y="2971800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859536" y="3017520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1380744" y="2761488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Raportare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clară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1380744" y="3136392"/>
            <a:ext cx="308152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Prezentați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rapoarte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concise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utile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înțelegerea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luarea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deciziilor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18" name="Shape 15"/>
          <p:cNvSpPr/>
          <p:nvPr/>
        </p:nvSpPr>
        <p:spPr>
          <a:xfrm>
            <a:off x="859536" y="4297680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59536" y="4343400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0" name="Text 17"/>
          <p:cNvSpPr/>
          <p:nvPr/>
        </p:nvSpPr>
        <p:spPr>
          <a:xfrm>
            <a:off x="1380744" y="4078224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Mesaje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brand</a:t>
            </a:r>
            <a:endParaRPr lang="en-US" sz="1600" dirty="0"/>
          </a:p>
        </p:txBody>
      </p:sp>
      <p:sp>
        <p:nvSpPr>
          <p:cNvPr id="21" name="Text 18"/>
          <p:cNvSpPr/>
          <p:nvPr/>
        </p:nvSpPr>
        <p:spPr>
          <a:xfrm>
            <a:off x="1380744" y="4453128"/>
            <a:ext cx="3081528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Dezvoltați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identitate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brand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unică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comunicările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audit,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încredere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recunoaștere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22" name="Shape 19"/>
          <p:cNvSpPr/>
          <p:nvPr/>
        </p:nvSpPr>
        <p:spPr>
          <a:xfrm>
            <a:off x="859536" y="5614416"/>
            <a:ext cx="402336" cy="402336"/>
          </a:xfrm>
          <a:prstGeom prst="flowChartConnector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3" name="Text 20"/>
          <p:cNvSpPr/>
          <p:nvPr/>
        </p:nvSpPr>
        <p:spPr>
          <a:xfrm>
            <a:off x="859536" y="5660136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4" name="Text 21"/>
          <p:cNvSpPr/>
          <p:nvPr/>
        </p:nvSpPr>
        <p:spPr>
          <a:xfrm>
            <a:off x="1380744" y="5394960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Mecanismul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feedback</a:t>
            </a:r>
            <a:endParaRPr lang="en-US" sz="1600" dirty="0"/>
          </a:p>
        </p:txBody>
      </p:sp>
      <p:sp>
        <p:nvSpPr>
          <p:cNvPr id="25" name="Text 22"/>
          <p:cNvSpPr/>
          <p:nvPr/>
        </p:nvSpPr>
        <p:spPr>
          <a:xfrm>
            <a:off x="1380744" y="5769864"/>
            <a:ext cx="3163824" cy="9692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canalelor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colectare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feedback-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ului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audit.</a:t>
            </a:r>
            <a:endParaRPr lang="en-US" sz="1300" dirty="0"/>
          </a:p>
        </p:txBody>
      </p:sp>
      <p:sp>
        <p:nvSpPr>
          <p:cNvPr id="26" name="Shape 23"/>
          <p:cNvSpPr/>
          <p:nvPr/>
        </p:nvSpPr>
        <p:spPr>
          <a:xfrm>
            <a:off x="4791456" y="5614416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7" name="Text 24"/>
          <p:cNvSpPr/>
          <p:nvPr/>
        </p:nvSpPr>
        <p:spPr>
          <a:xfrm>
            <a:off x="4791456" y="5660136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05</a:t>
            </a:r>
            <a:endParaRPr lang="en-US" sz="1400" dirty="0"/>
          </a:p>
        </p:txBody>
      </p:sp>
      <p:sp>
        <p:nvSpPr>
          <p:cNvPr id="28" name="Text 25"/>
          <p:cNvSpPr/>
          <p:nvPr/>
        </p:nvSpPr>
        <p:spPr>
          <a:xfrm>
            <a:off x="5303520" y="5394960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Instrumente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vizuale</a:t>
            </a:r>
            <a:endParaRPr lang="en-US" sz="1600" dirty="0"/>
          </a:p>
        </p:txBody>
      </p:sp>
      <p:sp>
        <p:nvSpPr>
          <p:cNvPr id="29" name="Text 26"/>
          <p:cNvSpPr/>
          <p:nvPr/>
        </p:nvSpPr>
        <p:spPr>
          <a:xfrm>
            <a:off x="5303520" y="5769864"/>
            <a:ext cx="3163824" cy="9692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Utilizați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grafice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infografice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simplifica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constatările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complexe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ale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30" name="Shape 27"/>
          <p:cNvSpPr/>
          <p:nvPr/>
        </p:nvSpPr>
        <p:spPr>
          <a:xfrm>
            <a:off x="8577072" y="5614416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8577072" y="5660136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06</a:t>
            </a:r>
            <a:endParaRPr lang="en-US" sz="1400" dirty="0"/>
          </a:p>
        </p:txBody>
      </p:sp>
      <p:sp>
        <p:nvSpPr>
          <p:cNvPr id="32" name="Text 29"/>
          <p:cNvSpPr/>
          <p:nvPr/>
        </p:nvSpPr>
        <p:spPr>
          <a:xfrm>
            <a:off x="9098280" y="5394960"/>
            <a:ext cx="2898648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Actualizări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periodice</a:t>
            </a:r>
            <a:endParaRPr lang="en-US" sz="1600" dirty="0"/>
          </a:p>
        </p:txBody>
      </p:sp>
      <p:sp>
        <p:nvSpPr>
          <p:cNvPr id="33" name="Text 30"/>
          <p:cNvSpPr/>
          <p:nvPr/>
        </p:nvSpPr>
        <p:spPr>
          <a:xfrm>
            <a:off x="9098280" y="5769864"/>
            <a:ext cx="3063240" cy="9692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Stabiliți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un program de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rutină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partajarea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progreselor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rezultatelor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cadrul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organizației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  <p:sp>
        <p:nvSpPr>
          <p:cNvPr id="34" name="Shape 4">
            <a:extLst>
              <a:ext uri="{FF2B5EF4-FFF2-40B4-BE49-F238E27FC236}">
                <a16:creationId xmlns:a16="http://schemas.microsoft.com/office/drawing/2014/main" id="{7D2563EB-E7C1-D4A5-1DC6-387B42A2D89B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/>
          <p:cNvSpPr/>
          <p:nvPr/>
        </p:nvSpPr>
        <p:spPr>
          <a:xfrm>
            <a:off x="256032" y="521208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0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Produse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si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servicii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: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</a:rPr>
              <a:t>Tactici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</a:rPr>
              <a:t> de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</a:rPr>
              <a:t>angajament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</a:rPr>
              <a:t> cu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</a:rPr>
              <a:t>părțile</a:t>
            </a:r>
            <a:r>
              <a:rPr lang="en-US" sz="2800" b="1" dirty="0">
                <a:solidFill>
                  <a:srgbClr val="7030A0"/>
                </a:solidFill>
                <a:latin typeface="Tw Cen MT" pitchFamily="34" charset="0"/>
              </a:rPr>
              <a:t> </a:t>
            </a:r>
            <a:r>
              <a:rPr lang="en-US" sz="2800" b="1" dirty="0" err="1">
                <a:solidFill>
                  <a:srgbClr val="7030A0"/>
                </a:solidFill>
                <a:latin typeface="Tw Cen MT" pitchFamily="34" charset="0"/>
              </a:rPr>
              <a:t>interesate</a:t>
            </a:r>
            <a:endParaRPr lang="en-US" sz="2800" b="1" dirty="0">
              <a:solidFill>
                <a:srgbClr val="7030A0"/>
              </a:solidFill>
              <a:latin typeface="Tw Cen MT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11704320" y="1371600"/>
            <a:ext cx="146304" cy="5486400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9" name="Shape 6"/>
          <p:cNvSpPr/>
          <p:nvPr/>
        </p:nvSpPr>
        <p:spPr>
          <a:xfrm>
            <a:off x="4809744" y="1810512"/>
            <a:ext cx="7379208" cy="146304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0" name="Shape 7"/>
          <p:cNvSpPr/>
          <p:nvPr/>
        </p:nvSpPr>
        <p:spPr>
          <a:xfrm>
            <a:off x="1095433" y="1787652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095433" y="1777030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1517904" y="1787652"/>
            <a:ext cx="3200400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Tactici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implicare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1488441" y="2401916"/>
            <a:ext cx="3200400" cy="14356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Planificați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actualizări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periodice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cu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comunica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constatările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audit,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recomandările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progresele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înregistrate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ceea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privește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măsurile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acțiune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asigura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transparența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susține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angajamentul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1025099" y="4453128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5" name="Text 12"/>
          <p:cNvSpPr/>
          <p:nvPr/>
        </p:nvSpPr>
        <p:spPr>
          <a:xfrm>
            <a:off x="1051561" y="4469107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6" name="Text 13"/>
          <p:cNvSpPr/>
          <p:nvPr/>
        </p:nvSpPr>
        <p:spPr>
          <a:xfrm>
            <a:off x="1517904" y="4453128"/>
            <a:ext cx="3200400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Ateliere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colaborative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1517904" y="4837176"/>
            <a:ext cx="3200400" cy="13716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ateliere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lucru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colaborative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care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implică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părțile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interesate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procesul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aduna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informații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aborda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preocupările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promova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cultură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îmbunătățirii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continue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cadrul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organizației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pic>
        <p:nvPicPr>
          <p:cNvPr id="18" name="Image 0" descr="preencoded.png">
            <a:extLst>
              <a:ext uri="{FF2B5EF4-FFF2-40B4-BE49-F238E27FC236}">
                <a16:creationId xmlns:a16="http://schemas.microsoft.com/office/drawing/2014/main" id="{806ED0D1-8C34-6A42-B1A1-FE7DFDDA984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0920" b="10920"/>
          <a:stretch/>
        </p:blipFill>
        <p:spPr>
          <a:xfrm>
            <a:off x="5193792" y="1618488"/>
            <a:ext cx="6656832" cy="5202936"/>
          </a:xfrm>
          <a:prstGeom prst="rect">
            <a:avLst/>
          </a:prstGeom>
        </p:spPr>
      </p:pic>
      <p:sp>
        <p:nvSpPr>
          <p:cNvPr id="19" name="Shape 4">
            <a:extLst>
              <a:ext uri="{FF2B5EF4-FFF2-40B4-BE49-F238E27FC236}">
                <a16:creationId xmlns:a16="http://schemas.microsoft.com/office/drawing/2014/main" id="{A3819FB0-1A33-7678-68CD-8BE9A1A88C13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/>
          <p:cNvSpPr/>
          <p:nvPr/>
        </p:nvSpPr>
        <p:spPr>
          <a:xfrm>
            <a:off x="256032" y="466344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_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Produse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servicii</a:t>
            </a:r>
            <a:r>
              <a:rPr lang="en-US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: </a:t>
            </a:r>
            <a:r>
              <a:rPr lang="fr-FR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Tendințe</a:t>
            </a:r>
            <a:r>
              <a:rPr lang="fr-FR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fr-FR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viitoare</a:t>
            </a:r>
            <a:r>
              <a:rPr lang="fr-FR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fr-FR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fr-FR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fr-FR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practicile</a:t>
            </a:r>
            <a:r>
              <a:rPr lang="fr-FR" sz="24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</a:t>
            </a:r>
            <a:r>
              <a:rPr lang="fr-FR" sz="24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intern</a:t>
            </a:r>
            <a:endParaRPr lang="en-US" sz="2400" dirty="0">
              <a:solidFill>
                <a:srgbClr val="7030A0"/>
              </a:solidFill>
            </a:endParaRPr>
          </a:p>
        </p:txBody>
      </p:sp>
      <p:sp>
        <p:nvSpPr>
          <p:cNvPr id="4" name="Shape 2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/>
          <a:srcRect t="12530" b="12530"/>
          <a:stretch/>
        </p:blipFill>
        <p:spPr>
          <a:xfrm>
            <a:off x="4599432" y="1170432"/>
            <a:ext cx="7589520" cy="568756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859536" y="1655064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859536" y="1709928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1" name="Text 8"/>
          <p:cNvSpPr/>
          <p:nvPr/>
        </p:nvSpPr>
        <p:spPr>
          <a:xfrm>
            <a:off x="1380744" y="1435608"/>
            <a:ext cx="31455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Analiza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datelor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1380744" y="1819656"/>
            <a:ext cx="3145536" cy="7223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Utilizați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analiza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avansată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descoperi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informații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procesul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decizional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859536" y="2642616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59536" y="2688336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5" name="Text 12"/>
          <p:cNvSpPr/>
          <p:nvPr/>
        </p:nvSpPr>
        <p:spPr>
          <a:xfrm>
            <a:off x="1380744" y="2423160"/>
            <a:ext cx="31455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1380744" y="2807208"/>
            <a:ext cx="3145536" cy="7223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Accentuați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evaluările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dinamice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ale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răspuns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la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mediile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schimbare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17" name="Shape 14"/>
          <p:cNvSpPr/>
          <p:nvPr/>
        </p:nvSpPr>
        <p:spPr>
          <a:xfrm>
            <a:off x="859536" y="3639312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859536" y="3685032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19" name="Text 16"/>
          <p:cNvSpPr/>
          <p:nvPr/>
        </p:nvSpPr>
        <p:spPr>
          <a:xfrm>
            <a:off x="1380744" y="3419856"/>
            <a:ext cx="31455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Monitorizare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continuă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1380744" y="3794760"/>
            <a:ext cx="3145536" cy="7223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Implementați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continuu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detectarea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timp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util 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anomaliilor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riscurilor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21" name="Shape 18"/>
          <p:cNvSpPr/>
          <p:nvPr/>
        </p:nvSpPr>
        <p:spPr>
          <a:xfrm>
            <a:off x="859536" y="4626864"/>
            <a:ext cx="402336" cy="402336"/>
          </a:xfrm>
          <a:prstGeom prst="flowChartConnector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859536" y="4672584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3" name="Text 20"/>
          <p:cNvSpPr/>
          <p:nvPr/>
        </p:nvSpPr>
        <p:spPr>
          <a:xfrm>
            <a:off x="1380744" y="4407408"/>
            <a:ext cx="31455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Integrare</a:t>
            </a:r>
            <a:endParaRPr lang="en-US" sz="1600" dirty="0"/>
          </a:p>
        </p:txBody>
      </p:sp>
      <p:sp>
        <p:nvSpPr>
          <p:cNvPr id="24" name="Text 21"/>
          <p:cNvSpPr/>
          <p:nvPr/>
        </p:nvSpPr>
        <p:spPr>
          <a:xfrm>
            <a:off x="1380744" y="4791456"/>
            <a:ext cx="3145536" cy="7223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Integrarea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funcțiilor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 cu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alte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procese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o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eficiență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2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sporită</a:t>
            </a:r>
            <a:r>
              <a:rPr lang="en-US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200" dirty="0"/>
          </a:p>
        </p:txBody>
      </p:sp>
      <p:sp>
        <p:nvSpPr>
          <p:cNvPr id="25" name="Shape 22"/>
          <p:cNvSpPr/>
          <p:nvPr/>
        </p:nvSpPr>
        <p:spPr>
          <a:xfrm>
            <a:off x="859536" y="5614416"/>
            <a:ext cx="402336" cy="402336"/>
          </a:xfrm>
          <a:prstGeom prst="ellipse">
            <a:avLst/>
          </a:prstGeom>
          <a:noFill/>
          <a:ln w="12700">
            <a:solidFill>
              <a:schemeClr val="accent1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859536" y="5660136"/>
            <a:ext cx="402336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05</a:t>
            </a:r>
            <a:endParaRPr lang="en-US" sz="1400" dirty="0"/>
          </a:p>
        </p:txBody>
      </p:sp>
      <p:sp>
        <p:nvSpPr>
          <p:cNvPr id="27" name="Text 24"/>
          <p:cNvSpPr/>
          <p:nvPr/>
        </p:nvSpPr>
        <p:spPr>
          <a:xfrm>
            <a:off x="1380744" y="5394960"/>
            <a:ext cx="3145536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Metodologii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agile</a:t>
            </a: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1380744" y="5779008"/>
            <a:ext cx="3145536" cy="932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pt-BR" sz="12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Adoptați practici agile pentru o flexibilitate și o capacitate de reacție sporite în cadrul proceselor de audit.</a:t>
            </a:r>
            <a:endParaRPr lang="en-US" sz="1200" dirty="0"/>
          </a:p>
        </p:txBody>
      </p:sp>
      <p:sp>
        <p:nvSpPr>
          <p:cNvPr id="29" name="Shape 4">
            <a:extLst>
              <a:ext uri="{FF2B5EF4-FFF2-40B4-BE49-F238E27FC236}">
                <a16:creationId xmlns:a16="http://schemas.microsoft.com/office/drawing/2014/main" id="{C1B7D3C2-B3D1-BD59-86CA-47FC3E7F67B3}"/>
              </a:ext>
            </a:extLst>
          </p:cNvPr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/>
          <p:cNvSpPr/>
          <p:nvPr/>
        </p:nvSpPr>
        <p:spPr>
          <a:xfrm>
            <a:off x="195072" y="560556"/>
            <a:ext cx="12915023" cy="630935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2743200" indent="-2743200"/>
            <a:r>
              <a:rPr lang="en-US" sz="48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CANVAS </a:t>
            </a:r>
            <a:r>
              <a:rPr lang="en-US" sz="3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_ </a:t>
            </a:r>
            <a:r>
              <a:rPr lang="en-US" sz="22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Creatori</a:t>
            </a:r>
            <a:r>
              <a:rPr lang="en-US" sz="2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2200" b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câștiguri</a:t>
            </a:r>
            <a:r>
              <a:rPr lang="en-US" sz="2200" b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(Gain creators): </a:t>
            </a:r>
            <a:r>
              <a:rPr lang="it-IT" sz="2200" b="1" dirty="0">
                <a:solidFill>
                  <a:srgbClr val="7030A0"/>
                </a:solidFill>
                <a:latin typeface="Tw Cen MT" pitchFamily="34" charset="0"/>
              </a:rPr>
              <a:t>Crearea unei culturi a responsabilității</a:t>
            </a:r>
            <a:endParaRPr lang="en-US" sz="2200" b="1" dirty="0">
              <a:solidFill>
                <a:srgbClr val="7030A0"/>
              </a:solidFill>
              <a:latin typeface="Tw Cen MT" pitchFamily="34" charset="0"/>
            </a:endParaRPr>
          </a:p>
        </p:txBody>
      </p:sp>
      <p:sp>
        <p:nvSpPr>
          <p:cNvPr id="4" name="Shape 2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11804904" y="0"/>
            <a:ext cx="192024" cy="676656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7" name="Shape 5"/>
          <p:cNvSpPr/>
          <p:nvPr/>
        </p:nvSpPr>
        <p:spPr>
          <a:xfrm>
            <a:off x="3858768" y="1389888"/>
            <a:ext cx="1655064" cy="1545336"/>
          </a:xfrm>
          <a:prstGeom prst="triangle">
            <a:avLst/>
          </a:prstGeom>
          <a:solidFill>
            <a:schemeClr val="accent1"/>
          </a:solidFill>
          <a:ln/>
        </p:spPr>
      </p:sp>
      <p:sp>
        <p:nvSpPr>
          <p:cNvPr id="8" name="Shape 6"/>
          <p:cNvSpPr/>
          <p:nvPr/>
        </p:nvSpPr>
        <p:spPr>
          <a:xfrm flipH="1" flipV="1">
            <a:off x="3858768" y="2926080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9" name="Shape 7"/>
          <p:cNvSpPr/>
          <p:nvPr/>
        </p:nvSpPr>
        <p:spPr>
          <a:xfrm>
            <a:off x="4892040" y="1965960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4910328" y="2020824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1" name="Text 9"/>
          <p:cNvSpPr/>
          <p:nvPr/>
        </p:nvSpPr>
        <p:spPr>
          <a:xfrm>
            <a:off x="5413248" y="1755648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Angajamentul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la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nivel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înalt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5404104" y="2203704"/>
            <a:ext cx="4855464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Conducerea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promovează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mod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vizibil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responsabilitatea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bază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stimulând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organizațională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comportamentul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etic.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 rot="10800000">
            <a:off x="2935224" y="3081528"/>
            <a:ext cx="3493008" cy="1554480"/>
          </a:xfrm>
          <a:custGeom>
            <a:avLst/>
            <a:gdLst/>
            <a:ahLst/>
            <a:cxnLst/>
            <a:rect l="l" t="t" r="r" b="b"/>
            <a:pathLst>
              <a:path w="3493008" h="1554480">
                <a:moveTo>
                  <a:pt x="0" y="0"/>
                </a:moveTo>
                <a:lnTo>
                  <a:pt x="3493008" y="0"/>
                </a:lnTo>
                <a:lnTo>
                  <a:pt x="2688336" y="1554480"/>
                </a:lnTo>
                <a:lnTo>
                  <a:pt x="804672" y="1554480"/>
                </a:lnTo>
                <a:lnTo>
                  <a:pt x="0" y="0"/>
                </a:lnTo>
              </a:path>
            </a:pathLst>
          </a:custGeom>
          <a:solidFill>
            <a:schemeClr val="accent2"/>
          </a:solidFill>
          <a:ln/>
        </p:spPr>
      </p:sp>
      <p:sp>
        <p:nvSpPr>
          <p:cNvPr id="14" name="Shape 12"/>
          <p:cNvSpPr/>
          <p:nvPr/>
        </p:nvSpPr>
        <p:spPr>
          <a:xfrm rot="10800000">
            <a:off x="5806440" y="3657600"/>
            <a:ext cx="411480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5815584" y="3694176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6318504" y="3429000"/>
            <a:ext cx="485546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Angajați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împuterniciți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 flipH="1" flipV="1">
            <a:off x="2935224" y="4636008"/>
            <a:ext cx="118872" cy="155448"/>
          </a:xfrm>
          <a:prstGeom prst="rtTriangle">
            <a:avLst/>
          </a:prstGeom>
          <a:solidFill>
            <a:schemeClr val="accent2"/>
          </a:solidFill>
          <a:ln/>
        </p:spPr>
      </p:sp>
      <p:sp>
        <p:nvSpPr>
          <p:cNvPr id="18" name="Text 16"/>
          <p:cNvSpPr/>
          <p:nvPr/>
        </p:nvSpPr>
        <p:spPr>
          <a:xfrm>
            <a:off x="6318504" y="3813048"/>
            <a:ext cx="4855464" cy="6858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it-IT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Membrilor personalului li se oferă instrumente și formare pentru a-și asuma rolurile și responsabilitățile.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 rot="10800000">
            <a:off x="2029968" y="4791456"/>
            <a:ext cx="5321808" cy="1545336"/>
          </a:xfrm>
          <a:custGeom>
            <a:avLst/>
            <a:gdLst/>
            <a:ahLst/>
            <a:cxnLst/>
            <a:rect l="l" t="t" r="r" b="b"/>
            <a:pathLst>
              <a:path w="5321808" h="1545336">
                <a:moveTo>
                  <a:pt x="0" y="0"/>
                </a:moveTo>
                <a:lnTo>
                  <a:pt x="5321808" y="0"/>
                </a:lnTo>
                <a:lnTo>
                  <a:pt x="4517136" y="1545336"/>
                </a:lnTo>
                <a:lnTo>
                  <a:pt x="804672" y="1545336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/>
        </p:spPr>
      </p:sp>
      <p:sp>
        <p:nvSpPr>
          <p:cNvPr id="20" name="Shape 18"/>
          <p:cNvSpPr/>
          <p:nvPr/>
        </p:nvSpPr>
        <p:spPr>
          <a:xfrm rot="10800000">
            <a:off x="6711696" y="5358384"/>
            <a:ext cx="411480" cy="41148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6729984" y="541324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2" name="Text 20"/>
          <p:cNvSpPr/>
          <p:nvPr/>
        </p:nvSpPr>
        <p:spPr>
          <a:xfrm>
            <a:off x="7232904" y="5148072"/>
            <a:ext cx="4764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Mecanismul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feedback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7232904" y="5522976"/>
            <a:ext cx="4764024" cy="69494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Stabiliți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evaluări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periodice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bucle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feedback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consolida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responsabilitatea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încuraja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îmbunătățirea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3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continuă</a:t>
            </a:r>
            <a:r>
              <a:rPr lang="en-US" sz="13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21F877-B72F-37C7-A607-39D9A350AA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96B6FB08-35B5-C980-6F3F-57EFAF5F7EF4}"/>
              </a:ext>
            </a:extLst>
          </p:cNvPr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3" name="Text 1">
            <a:extLst>
              <a:ext uri="{FF2B5EF4-FFF2-40B4-BE49-F238E27FC236}">
                <a16:creationId xmlns:a16="http://schemas.microsoft.com/office/drawing/2014/main" id="{DB30BB1C-A0E3-5A27-35C0-6813C10F29BA}"/>
              </a:ext>
            </a:extLst>
          </p:cNvPr>
          <p:cNvSpPr/>
          <p:nvPr/>
        </p:nvSpPr>
        <p:spPr>
          <a:xfrm>
            <a:off x="863655" y="265176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Propunerea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CANVAS – Rafting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catre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indeplinirea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Asteptarilor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endParaRPr lang="en-US" sz="3200" dirty="0"/>
          </a:p>
        </p:txBody>
      </p:sp>
      <p:sp>
        <p:nvSpPr>
          <p:cNvPr id="4" name="Shape 2">
            <a:extLst>
              <a:ext uri="{FF2B5EF4-FFF2-40B4-BE49-F238E27FC236}">
                <a16:creationId xmlns:a16="http://schemas.microsoft.com/office/drawing/2014/main" id="{ADBE748B-4087-4077-1036-E03B6448B3B7}"/>
              </a:ext>
            </a:extLst>
          </p:cNvPr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5" name="Shape 3">
            <a:extLst>
              <a:ext uri="{FF2B5EF4-FFF2-40B4-BE49-F238E27FC236}">
                <a16:creationId xmlns:a16="http://schemas.microsoft.com/office/drawing/2014/main" id="{3FB7A536-35F7-088F-D8B8-A886ACFE867E}"/>
              </a:ext>
            </a:extLst>
          </p:cNvPr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8" name="Shape 4">
            <a:extLst>
              <a:ext uri="{FF2B5EF4-FFF2-40B4-BE49-F238E27FC236}">
                <a16:creationId xmlns:a16="http://schemas.microsoft.com/office/drawing/2014/main" id="{CA2D8E67-ED8D-EE0B-F1CD-6B7E023F6DD2}"/>
              </a:ext>
            </a:extLst>
          </p:cNvPr>
          <p:cNvSpPr/>
          <p:nvPr/>
        </p:nvSpPr>
        <p:spPr>
          <a:xfrm>
            <a:off x="320040" y="1874520"/>
            <a:ext cx="402336" cy="402336"/>
          </a:xfrm>
          <a:prstGeom prst="flowChartConnector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9" name="Text 5">
            <a:extLst>
              <a:ext uri="{FF2B5EF4-FFF2-40B4-BE49-F238E27FC236}">
                <a16:creationId xmlns:a16="http://schemas.microsoft.com/office/drawing/2014/main" id="{0BA71DEC-BF6D-3BA2-019C-EAF0A8BE8147}"/>
              </a:ext>
            </a:extLst>
          </p:cNvPr>
          <p:cNvSpPr/>
          <p:nvPr/>
        </p:nvSpPr>
        <p:spPr>
          <a:xfrm>
            <a:off x="338328" y="1892808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11" name="Text 7">
            <a:extLst>
              <a:ext uri="{FF2B5EF4-FFF2-40B4-BE49-F238E27FC236}">
                <a16:creationId xmlns:a16="http://schemas.microsoft.com/office/drawing/2014/main" id="{1025A139-0AA0-BAFC-DB8D-64E10F16E25E}"/>
              </a:ext>
            </a:extLst>
          </p:cNvPr>
          <p:cNvSpPr/>
          <p:nvPr/>
        </p:nvSpPr>
        <p:spPr>
          <a:xfrm>
            <a:off x="863655" y="1223443"/>
            <a:ext cx="4213508" cy="117319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Alinierea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Auditului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Intern cu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Asteptarile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Stakeholders-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ilor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una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din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provocarile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actuale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profunde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ale  </a:t>
            </a:r>
            <a:r>
              <a:rPr lang="en-US" sz="20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profesiei</a:t>
            </a:r>
            <a:r>
              <a:rPr lang="en-US" sz="20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audit.</a:t>
            </a:r>
            <a:endParaRPr lang="en-US" sz="2000" dirty="0"/>
          </a:p>
        </p:txBody>
      </p:sp>
      <p:sp>
        <p:nvSpPr>
          <p:cNvPr id="12" name="Shape 8">
            <a:extLst>
              <a:ext uri="{FF2B5EF4-FFF2-40B4-BE49-F238E27FC236}">
                <a16:creationId xmlns:a16="http://schemas.microsoft.com/office/drawing/2014/main" id="{304115B6-DE1D-FB4F-5676-20D133EBC9A7}"/>
              </a:ext>
            </a:extLst>
          </p:cNvPr>
          <p:cNvSpPr/>
          <p:nvPr/>
        </p:nvSpPr>
        <p:spPr>
          <a:xfrm>
            <a:off x="320040" y="4114800"/>
            <a:ext cx="402336" cy="402336"/>
          </a:xfrm>
          <a:prstGeom prst="flowChartConnector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3" name="Text 9">
            <a:extLst>
              <a:ext uri="{FF2B5EF4-FFF2-40B4-BE49-F238E27FC236}">
                <a16:creationId xmlns:a16="http://schemas.microsoft.com/office/drawing/2014/main" id="{AF98D8A3-F758-3850-909B-F8D6CD05886D}"/>
              </a:ext>
            </a:extLst>
          </p:cNvPr>
          <p:cNvSpPr/>
          <p:nvPr/>
        </p:nvSpPr>
        <p:spPr>
          <a:xfrm>
            <a:off x="338328" y="4142232"/>
            <a:ext cx="356616" cy="35661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endParaRPr lang="en-US" sz="1400" dirty="0"/>
          </a:p>
        </p:txBody>
      </p:sp>
      <p:sp>
        <p:nvSpPr>
          <p:cNvPr id="16" name="Shape 12">
            <a:extLst>
              <a:ext uri="{FF2B5EF4-FFF2-40B4-BE49-F238E27FC236}">
                <a16:creationId xmlns:a16="http://schemas.microsoft.com/office/drawing/2014/main" id="{25F61E87-0903-1DCC-430D-C995C40BB3F2}"/>
              </a:ext>
            </a:extLst>
          </p:cNvPr>
          <p:cNvSpPr/>
          <p:nvPr/>
        </p:nvSpPr>
        <p:spPr>
          <a:xfrm>
            <a:off x="11484864" y="1179576"/>
            <a:ext cx="155448" cy="5678424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17" name="Shape 13">
            <a:extLst>
              <a:ext uri="{FF2B5EF4-FFF2-40B4-BE49-F238E27FC236}">
                <a16:creationId xmlns:a16="http://schemas.microsoft.com/office/drawing/2014/main" id="{1E5F19EA-82F3-A6AD-DE29-995A59D6542B}"/>
              </a:ext>
            </a:extLst>
          </p:cNvPr>
          <p:cNvSpPr/>
          <p:nvPr/>
        </p:nvSpPr>
        <p:spPr>
          <a:xfrm>
            <a:off x="11804904" y="1179576"/>
            <a:ext cx="155448" cy="5678424"/>
          </a:xfrm>
          <a:prstGeom prst="rect">
            <a:avLst/>
          </a:prstGeom>
          <a:solidFill>
            <a:schemeClr val="bg2"/>
          </a:solidFill>
          <a:ln/>
        </p:spPr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6B26B4A-6EF6-FE5B-5E44-C9CDA8B09E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112" y="2660904"/>
            <a:ext cx="4021877" cy="3863464"/>
          </a:xfrm>
          <a:prstGeom prst="rect">
            <a:avLst/>
          </a:prstGeom>
        </p:spPr>
      </p:pic>
      <p:sp>
        <p:nvSpPr>
          <p:cNvPr id="22" name="Text 6">
            <a:extLst>
              <a:ext uri="{FF2B5EF4-FFF2-40B4-BE49-F238E27FC236}">
                <a16:creationId xmlns:a16="http://schemas.microsoft.com/office/drawing/2014/main" id="{2FB428D6-A54F-B2A2-83C7-62DF423F0E62}"/>
              </a:ext>
            </a:extLst>
          </p:cNvPr>
          <p:cNvSpPr/>
          <p:nvPr/>
        </p:nvSpPr>
        <p:spPr>
          <a:xfrm>
            <a:off x="812030" y="608878"/>
            <a:ext cx="5008002" cy="1009609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endParaRPr lang="en-US" sz="1800" dirty="0"/>
          </a:p>
        </p:txBody>
      </p:sp>
      <p:sp>
        <p:nvSpPr>
          <p:cNvPr id="20" name="Text 6">
            <a:extLst>
              <a:ext uri="{FF2B5EF4-FFF2-40B4-BE49-F238E27FC236}">
                <a16:creationId xmlns:a16="http://schemas.microsoft.com/office/drawing/2014/main" id="{F60817F8-D40F-1330-4942-F48C35010253}"/>
              </a:ext>
            </a:extLst>
          </p:cNvPr>
          <p:cNvSpPr/>
          <p:nvPr/>
        </p:nvSpPr>
        <p:spPr>
          <a:xfrm>
            <a:off x="964430" y="761278"/>
            <a:ext cx="5008002" cy="1009609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endParaRPr lang="en-US" sz="1800" dirty="0"/>
          </a:p>
        </p:txBody>
      </p:sp>
      <p:sp>
        <p:nvSpPr>
          <p:cNvPr id="23" name="Text 6">
            <a:extLst>
              <a:ext uri="{FF2B5EF4-FFF2-40B4-BE49-F238E27FC236}">
                <a16:creationId xmlns:a16="http://schemas.microsoft.com/office/drawing/2014/main" id="{4E044234-BCD2-C19C-F0D1-5F6C258C5189}"/>
              </a:ext>
            </a:extLst>
          </p:cNvPr>
          <p:cNvSpPr/>
          <p:nvPr/>
        </p:nvSpPr>
        <p:spPr>
          <a:xfrm>
            <a:off x="5607232" y="1210085"/>
            <a:ext cx="5713039" cy="374903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l">
              <a:buNone/>
            </a:pPr>
            <a:r>
              <a:rPr lang="en-US" sz="1800" b="1" dirty="0" err="1"/>
              <a:t>Propunerea</a:t>
            </a:r>
            <a:r>
              <a:rPr lang="en-US" sz="1800" b="1" dirty="0"/>
              <a:t> de </a:t>
            </a:r>
            <a:r>
              <a:rPr lang="en-US" sz="1800" b="1" dirty="0" err="1"/>
              <a:t>valoare</a:t>
            </a:r>
            <a:r>
              <a:rPr lang="en-US" sz="1800" b="1" dirty="0"/>
              <a:t> CANVAS </a:t>
            </a:r>
            <a:r>
              <a:rPr lang="en-US" sz="1800" b="1" dirty="0" err="1"/>
              <a:t>pentru</a:t>
            </a:r>
            <a:r>
              <a:rPr lang="en-US" sz="1800" b="1" dirty="0"/>
              <a:t> </a:t>
            </a:r>
            <a:r>
              <a:rPr lang="en-US" sz="1800" b="1" dirty="0" err="1"/>
              <a:t>Auditul</a:t>
            </a:r>
            <a:r>
              <a:rPr lang="en-US" sz="1800" b="1" dirty="0"/>
              <a:t> Intern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5A85120-C706-AB12-8E65-4A374F9D94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9661" y="4436073"/>
            <a:ext cx="2697974" cy="208829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7837D41-36F6-B276-DFD1-24DD0D78D5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3178" y="1621553"/>
            <a:ext cx="5713039" cy="289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3304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slide-appai.s3.us-west-1.amazonaws.com/defaultImages/Generic%208%20Lapis%20Lazuli%20and%20Metallic%20Blue/Linear%20Process/linear_process_bg.jpg?X-Amz-Algorithm=AWS4-HMAC-SHA256&amp;X-Amz-Credential=AKIARQE3I5HGFMTMBRLT%2F20241002%2Fus-west-1%2Fs3%2Faws4_request&amp;X-Amz-Date=20241002T175555Z&amp;X-Amz-Expires=86400&amp;X-Amz-Signature=168a8e8d6b7f93c824a5a5254135d4066d46aeafbfc5486a04a9079201631861&amp;X-Amz-SignedHeaders=host"/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bg2">
              <a:alpha val="93000"/>
            </a:schemeClr>
          </a:solidFill>
          <a:ln/>
        </p:spPr>
      </p:sp>
      <p:sp>
        <p:nvSpPr>
          <p:cNvPr id="4" name="Shape 1"/>
          <p:cNvSpPr/>
          <p:nvPr/>
        </p:nvSpPr>
        <p:spPr>
          <a:xfrm>
            <a:off x="256032" y="265176"/>
            <a:ext cx="530352" cy="6592824"/>
          </a:xfrm>
          <a:prstGeom prst="rect">
            <a:avLst/>
          </a:prstGeom>
          <a:solidFill>
            <a:schemeClr val="accent4"/>
          </a:solidFill>
          <a:ln/>
        </p:spPr>
      </p:sp>
      <p:sp>
        <p:nvSpPr>
          <p:cNvPr id="5" name="Shape 2"/>
          <p:cNvSpPr/>
          <p:nvPr/>
        </p:nvSpPr>
        <p:spPr>
          <a:xfrm>
            <a:off x="521208" y="0"/>
            <a:ext cx="0" cy="42062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6" name="Shape 3"/>
          <p:cNvSpPr/>
          <p:nvPr/>
        </p:nvSpPr>
        <p:spPr>
          <a:xfrm>
            <a:off x="521208" y="1271016"/>
            <a:ext cx="0" cy="5586984"/>
          </a:xfrm>
          <a:prstGeom prst="line">
            <a:avLst/>
          </a:prstGeom>
          <a:noFill/>
          <a:ln w="19050">
            <a:solidFill>
              <a:schemeClr val="tx2"/>
            </a:solidFill>
            <a:prstDash val="solid"/>
          </a:ln>
        </p:spPr>
      </p:sp>
      <p:sp>
        <p:nvSpPr>
          <p:cNvPr id="7" name="Text 4"/>
          <p:cNvSpPr/>
          <p:nvPr/>
        </p:nvSpPr>
        <p:spPr>
          <a:xfrm>
            <a:off x="256032" y="260604"/>
            <a:ext cx="11740896" cy="649224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FF000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	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Pașii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următori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: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Implementarea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Propunerii</a:t>
            </a:r>
            <a:r>
              <a:rPr lang="en-US" sz="32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32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endParaRPr lang="en-US" sz="3200" dirty="0"/>
          </a:p>
        </p:txBody>
      </p:sp>
      <p:sp>
        <p:nvSpPr>
          <p:cNvPr id="8" name="Shape 5"/>
          <p:cNvSpPr/>
          <p:nvPr/>
        </p:nvSpPr>
        <p:spPr>
          <a:xfrm>
            <a:off x="786384" y="3904488"/>
            <a:ext cx="11402568" cy="402336"/>
          </a:xfrm>
          <a:prstGeom prst="rightArrow">
            <a:avLst/>
          </a:prstGeom>
          <a:solidFill>
            <a:schemeClr val="accent1"/>
          </a:solidFill>
          <a:ln/>
        </p:spPr>
      </p:sp>
      <p:sp>
        <p:nvSpPr>
          <p:cNvPr id="9" name="Shape 6"/>
          <p:cNvSpPr/>
          <p:nvPr/>
        </p:nvSpPr>
        <p:spPr>
          <a:xfrm>
            <a:off x="2148840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</a:ln>
        </p:spPr>
      </p:sp>
      <p:sp>
        <p:nvSpPr>
          <p:cNvPr id="10" name="Shape 7"/>
          <p:cNvSpPr/>
          <p:nvPr/>
        </p:nvSpPr>
        <p:spPr>
          <a:xfrm>
            <a:off x="194767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956816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01</a:t>
            </a:r>
            <a:endParaRPr lang="en-US" sz="1400" dirty="0"/>
          </a:p>
        </p:txBody>
      </p:sp>
      <p:sp>
        <p:nvSpPr>
          <p:cNvPr id="12" name="Text 9"/>
          <p:cNvSpPr/>
          <p:nvPr/>
        </p:nvSpPr>
        <p:spPr>
          <a:xfrm>
            <a:off x="905256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nevoilor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905256" y="2267712"/>
            <a:ext cx="2478024" cy="9509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Efectuați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evaluări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aprofundate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înțelege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nevoile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și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așteptările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materie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audit.</a:t>
            </a:r>
            <a:endParaRPr lang="en-US" sz="1400" dirty="0"/>
          </a:p>
        </p:txBody>
      </p:sp>
      <p:sp>
        <p:nvSpPr>
          <p:cNvPr id="14" name="Shape 11"/>
          <p:cNvSpPr/>
          <p:nvPr/>
        </p:nvSpPr>
        <p:spPr>
          <a:xfrm>
            <a:off x="5047488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none"/>
            <a:tailEnd type="oval"/>
          </a:ln>
        </p:spPr>
      </p:sp>
      <p:sp>
        <p:nvSpPr>
          <p:cNvPr id="15" name="Shape 12"/>
          <p:cNvSpPr/>
          <p:nvPr/>
        </p:nvSpPr>
        <p:spPr>
          <a:xfrm>
            <a:off x="4846320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4855464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02</a:t>
            </a:r>
            <a:endParaRPr lang="en-US" sz="1400" dirty="0"/>
          </a:p>
        </p:txBody>
      </p:sp>
      <p:sp>
        <p:nvSpPr>
          <p:cNvPr id="17" name="Text 14"/>
          <p:cNvSpPr/>
          <p:nvPr/>
        </p:nvSpPr>
        <p:spPr>
          <a:xfrm>
            <a:off x="3803904" y="4992624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Definirea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Valorii</a:t>
            </a:r>
            <a:endParaRPr lang="en-US" sz="1600" dirty="0"/>
          </a:p>
        </p:txBody>
      </p:sp>
      <p:sp>
        <p:nvSpPr>
          <p:cNvPr id="18" name="Text 15"/>
          <p:cNvSpPr/>
          <p:nvPr/>
        </p:nvSpPr>
        <p:spPr>
          <a:xfrm>
            <a:off x="3803904" y="5394960"/>
            <a:ext cx="2478024" cy="9509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Formularea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clară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adaptate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obiectivelor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audit intern.</a:t>
            </a:r>
            <a:endParaRPr lang="en-US" sz="1400" dirty="0"/>
          </a:p>
        </p:txBody>
      </p:sp>
      <p:sp>
        <p:nvSpPr>
          <p:cNvPr id="19" name="Shape 16"/>
          <p:cNvSpPr/>
          <p:nvPr/>
        </p:nvSpPr>
        <p:spPr>
          <a:xfrm>
            <a:off x="7946136" y="3300984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headEnd type="oval"/>
            <a:tailEnd type="none"/>
          </a:ln>
        </p:spPr>
      </p:sp>
      <p:sp>
        <p:nvSpPr>
          <p:cNvPr id="20" name="Shape 17"/>
          <p:cNvSpPr/>
          <p:nvPr/>
        </p:nvSpPr>
        <p:spPr>
          <a:xfrm>
            <a:off x="7735824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1" name="Text 18"/>
          <p:cNvSpPr/>
          <p:nvPr/>
        </p:nvSpPr>
        <p:spPr>
          <a:xfrm>
            <a:off x="7754112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03</a:t>
            </a:r>
            <a:endParaRPr lang="en-US" sz="1400" dirty="0"/>
          </a:p>
        </p:txBody>
      </p:sp>
      <p:sp>
        <p:nvSpPr>
          <p:cNvPr id="22" name="Text 19"/>
          <p:cNvSpPr/>
          <p:nvPr/>
        </p:nvSpPr>
        <p:spPr>
          <a:xfrm>
            <a:off x="6711696" y="1865376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Elaborarea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strategiei</a:t>
            </a:r>
            <a:endParaRPr lang="en-US" sz="1600" dirty="0"/>
          </a:p>
        </p:txBody>
      </p:sp>
      <p:sp>
        <p:nvSpPr>
          <p:cNvPr id="23" name="Text 20"/>
          <p:cNvSpPr/>
          <p:nvPr/>
        </p:nvSpPr>
        <p:spPr>
          <a:xfrm>
            <a:off x="6711696" y="2267712"/>
            <a:ext cx="2478024" cy="9509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Crearea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unei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strategii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cuprinzătoare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punerea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în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aplicare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definite.</a:t>
            </a:r>
            <a:endParaRPr lang="en-US" sz="1400" dirty="0"/>
          </a:p>
        </p:txBody>
      </p:sp>
      <p:sp>
        <p:nvSpPr>
          <p:cNvPr id="24" name="Shape 21"/>
          <p:cNvSpPr/>
          <p:nvPr/>
        </p:nvSpPr>
        <p:spPr>
          <a:xfrm>
            <a:off x="10835640" y="4133088"/>
            <a:ext cx="0" cy="768096"/>
          </a:xfrm>
          <a:prstGeom prst="line">
            <a:avLst/>
          </a:prstGeom>
          <a:noFill/>
          <a:ln w="12700">
            <a:solidFill>
              <a:schemeClr val="tx2"/>
            </a:solidFill>
            <a:prstDash val="solid"/>
            <a:tailEnd type="oval"/>
          </a:ln>
        </p:spPr>
      </p:sp>
      <p:sp>
        <p:nvSpPr>
          <p:cNvPr id="25" name="Shape 22"/>
          <p:cNvSpPr/>
          <p:nvPr/>
        </p:nvSpPr>
        <p:spPr>
          <a:xfrm>
            <a:off x="10634472" y="3895344"/>
            <a:ext cx="402336" cy="40233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sp>
        <p:nvSpPr>
          <p:cNvPr id="26" name="Text 23"/>
          <p:cNvSpPr/>
          <p:nvPr/>
        </p:nvSpPr>
        <p:spPr>
          <a:xfrm>
            <a:off x="10652760" y="3950208"/>
            <a:ext cx="384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04</a:t>
            </a:r>
            <a:endParaRPr lang="en-US" sz="1400" dirty="0"/>
          </a:p>
        </p:txBody>
      </p:sp>
      <p:sp>
        <p:nvSpPr>
          <p:cNvPr id="27" name="Text 24"/>
          <p:cNvSpPr/>
          <p:nvPr/>
        </p:nvSpPr>
        <p:spPr>
          <a:xfrm>
            <a:off x="9601200" y="4992624"/>
            <a:ext cx="2478024" cy="338328"/>
          </a:xfrm>
          <a:prstGeom prst="rect">
            <a:avLst/>
          </a:prstGeom>
          <a:noFill/>
          <a:ln/>
        </p:spPr>
        <p:txBody>
          <a:bodyPr wrap="square" rtlCol="0" anchor="b"/>
          <a:lstStyle/>
          <a:p>
            <a:pPr marL="0" indent="0" algn="ctr">
              <a:buNone/>
            </a:pP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Monitorizarea</a:t>
            </a: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600" b="1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progresului</a:t>
            </a:r>
            <a:endParaRPr lang="en-US" sz="1600" dirty="0"/>
          </a:p>
        </p:txBody>
      </p:sp>
      <p:sp>
        <p:nvSpPr>
          <p:cNvPr id="28" name="Text 25"/>
          <p:cNvSpPr/>
          <p:nvPr/>
        </p:nvSpPr>
        <p:spPr>
          <a:xfrm>
            <a:off x="9601200" y="5394960"/>
            <a:ext cx="2478024" cy="95097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Stabiliți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KPI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pentru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a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monitoriza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eficacitatea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propunerilor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de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valoare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implementate</a:t>
            </a:r>
            <a:r>
              <a:rPr lang="en-US" sz="1400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.</a:t>
            </a:r>
            <a:endParaRPr lang="en-US" sz="1400" dirty="0"/>
          </a:p>
        </p:txBody>
      </p:sp>
      <p:sp>
        <p:nvSpPr>
          <p:cNvPr id="29" name="Text 15">
            <a:extLst>
              <a:ext uri="{FF2B5EF4-FFF2-40B4-BE49-F238E27FC236}">
                <a16:creationId xmlns:a16="http://schemas.microsoft.com/office/drawing/2014/main" id="{355C1606-3FFC-CEFF-8556-5DE775D7FDE6}"/>
              </a:ext>
            </a:extLst>
          </p:cNvPr>
          <p:cNvSpPr/>
          <p:nvPr/>
        </p:nvSpPr>
        <p:spPr>
          <a:xfrm>
            <a:off x="1956816" y="1046177"/>
            <a:ext cx="8394507" cy="49719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3600" b="1" i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“</a:t>
            </a:r>
            <a:r>
              <a:rPr lang="en-US" sz="3600" b="1" i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Auditul</a:t>
            </a:r>
            <a:r>
              <a:rPr lang="en-US" sz="3600" b="1" i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Intern – </a:t>
            </a:r>
            <a:r>
              <a:rPr lang="en-US" sz="3600" b="1" i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Confortul</a:t>
            </a:r>
            <a:r>
              <a:rPr lang="en-US" sz="3600" b="1" i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</a:t>
            </a:r>
            <a:r>
              <a:rPr lang="en-US" sz="3600" b="1" i="1" dirty="0" err="1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afacerii</a:t>
            </a:r>
            <a:r>
              <a:rPr lang="en-US" sz="3600" b="1" i="1" dirty="0">
                <a:solidFill>
                  <a:srgbClr val="7030A0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 tale”</a:t>
            </a:r>
            <a:endParaRPr lang="en-US" sz="3600" b="1" i="1" dirty="0">
              <a:solidFill>
                <a:srgbClr val="7030A0"/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3F64143-3AB0-3A50-FCBD-23C0731DA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635" y="955548"/>
            <a:ext cx="1036410" cy="74682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A0191D-9AAB-D1BF-4542-52E6D7E611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800EF021-9F30-2FFE-269D-E431A2113475}"/>
              </a:ext>
            </a:extLst>
          </p:cNvPr>
          <p:cNvSpPr/>
          <p:nvPr/>
        </p:nvSpPr>
        <p:spPr>
          <a:xfrm>
            <a:off x="3048" y="2245285"/>
            <a:ext cx="12188952" cy="2066544"/>
          </a:xfrm>
          <a:prstGeom prst="rect">
            <a:avLst/>
          </a:prstGeom>
          <a:solidFill>
            <a:schemeClr val="bg2">
              <a:alpha val="90000"/>
            </a:schemeClr>
          </a:solidFill>
          <a:ln/>
        </p:spPr>
      </p:sp>
      <p:sp>
        <p:nvSpPr>
          <p:cNvPr id="6" name="Shape 3">
            <a:extLst>
              <a:ext uri="{FF2B5EF4-FFF2-40B4-BE49-F238E27FC236}">
                <a16:creationId xmlns:a16="http://schemas.microsoft.com/office/drawing/2014/main" id="{AABF8227-A8EC-D5F5-D264-CD3F7398D733}"/>
              </a:ext>
            </a:extLst>
          </p:cNvPr>
          <p:cNvSpPr/>
          <p:nvPr/>
        </p:nvSpPr>
        <p:spPr>
          <a:xfrm>
            <a:off x="0" y="2167128"/>
            <a:ext cx="1033272" cy="192024"/>
          </a:xfrm>
          <a:prstGeom prst="rect">
            <a:avLst/>
          </a:prstGeom>
          <a:solidFill>
            <a:schemeClr val="accent2"/>
          </a:solidFill>
          <a:ln/>
        </p:spPr>
      </p:sp>
      <p:sp>
        <p:nvSpPr>
          <p:cNvPr id="7" name="Shape 4">
            <a:extLst>
              <a:ext uri="{FF2B5EF4-FFF2-40B4-BE49-F238E27FC236}">
                <a16:creationId xmlns:a16="http://schemas.microsoft.com/office/drawing/2014/main" id="{09EB5AA0-D1AF-084B-F845-9E2B040BFC5E}"/>
              </a:ext>
            </a:extLst>
          </p:cNvPr>
          <p:cNvSpPr/>
          <p:nvPr/>
        </p:nvSpPr>
        <p:spPr>
          <a:xfrm>
            <a:off x="11804904" y="2185416"/>
            <a:ext cx="192024" cy="192024"/>
          </a:xfrm>
          <a:prstGeom prst="rect">
            <a:avLst/>
          </a:prstGeom>
          <a:solidFill>
            <a:schemeClr val="accent1"/>
          </a:solidFill>
          <a:ln/>
        </p:spPr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C4B427C-F711-790F-3A0F-8B3C4EABAC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3271" y="131288"/>
            <a:ext cx="10588857" cy="6644691"/>
          </a:xfrm>
          <a:prstGeom prst="rect">
            <a:avLst/>
          </a:prstGeom>
        </p:spPr>
      </p:pic>
      <p:sp>
        <p:nvSpPr>
          <p:cNvPr id="22" name="Shape 0">
            <a:extLst>
              <a:ext uri="{FF2B5EF4-FFF2-40B4-BE49-F238E27FC236}">
                <a16:creationId xmlns:a16="http://schemas.microsoft.com/office/drawing/2014/main" id="{A689B50B-AA48-49E2-06F6-23314368B6C4}"/>
              </a:ext>
            </a:extLst>
          </p:cNvPr>
          <p:cNvSpPr/>
          <p:nvPr/>
        </p:nvSpPr>
        <p:spPr>
          <a:xfrm>
            <a:off x="1118617" y="4873848"/>
            <a:ext cx="10364724" cy="2000289"/>
          </a:xfrm>
          <a:prstGeom prst="rect">
            <a:avLst/>
          </a:prstGeom>
          <a:solidFill>
            <a:schemeClr val="bg2">
              <a:alpha val="90000"/>
            </a:schemeClr>
          </a:solidFill>
          <a:ln/>
        </p:spPr>
        <p:txBody>
          <a:bodyPr/>
          <a:lstStyle/>
          <a:p>
            <a:pPr marL="0" indent="0" algn="ctr">
              <a:buNone/>
            </a:pPr>
            <a:r>
              <a:rPr lang="en-US" sz="4400" b="1" dirty="0">
                <a:solidFill>
                  <a:schemeClr val="tx2"/>
                </a:solidFill>
                <a:latin typeface="Tw Cen MT" pitchFamily="34" charset="0"/>
              </a:rPr>
              <a:t>MULTUMESC!</a:t>
            </a:r>
            <a:endParaRPr lang="en-US" sz="4400" dirty="0"/>
          </a:p>
        </p:txBody>
      </p:sp>
      <p:sp>
        <p:nvSpPr>
          <p:cNvPr id="23" name="Shape 2">
            <a:extLst>
              <a:ext uri="{FF2B5EF4-FFF2-40B4-BE49-F238E27FC236}">
                <a16:creationId xmlns:a16="http://schemas.microsoft.com/office/drawing/2014/main" id="{61B68F6D-9CE8-95B4-758D-F2390A62ABD3}"/>
              </a:ext>
            </a:extLst>
          </p:cNvPr>
          <p:cNvSpPr/>
          <p:nvPr/>
        </p:nvSpPr>
        <p:spPr>
          <a:xfrm>
            <a:off x="1258616" y="6119296"/>
            <a:ext cx="10274308" cy="630936"/>
          </a:xfrm>
          <a:prstGeom prst="rect">
            <a:avLst/>
          </a:prstGeom>
          <a:solidFill>
            <a:schemeClr val="bg2"/>
          </a:solidFill>
          <a:ln/>
        </p:spPr>
      </p:sp>
      <p:sp>
        <p:nvSpPr>
          <p:cNvPr id="24" name="Shape 5">
            <a:extLst>
              <a:ext uri="{FF2B5EF4-FFF2-40B4-BE49-F238E27FC236}">
                <a16:creationId xmlns:a16="http://schemas.microsoft.com/office/drawing/2014/main" id="{237A2D20-B94E-963D-1E47-381B7AAD1710}"/>
              </a:ext>
            </a:extLst>
          </p:cNvPr>
          <p:cNvSpPr/>
          <p:nvPr/>
        </p:nvSpPr>
        <p:spPr>
          <a:xfrm>
            <a:off x="1158188" y="6134355"/>
            <a:ext cx="502920" cy="502920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pic>
        <p:nvPicPr>
          <p:cNvPr id="25" name="Image 1" descr="preencoded.png">
            <a:extLst>
              <a:ext uri="{FF2B5EF4-FFF2-40B4-BE49-F238E27FC236}">
                <a16:creationId xmlns:a16="http://schemas.microsoft.com/office/drawing/2014/main" id="{A7FDBDFD-BC0F-ED49-DAC4-C52DB29D59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303744" y="6222334"/>
            <a:ext cx="192024" cy="265176"/>
          </a:xfrm>
          <a:prstGeom prst="rect">
            <a:avLst/>
          </a:prstGeom>
        </p:spPr>
      </p:pic>
      <p:sp>
        <p:nvSpPr>
          <p:cNvPr id="28" name="Shape 11">
            <a:extLst>
              <a:ext uri="{FF2B5EF4-FFF2-40B4-BE49-F238E27FC236}">
                <a16:creationId xmlns:a16="http://schemas.microsoft.com/office/drawing/2014/main" id="{C5AC5B34-8B51-30EA-1FE2-C5FC0E7143F1}"/>
              </a:ext>
            </a:extLst>
          </p:cNvPr>
          <p:cNvSpPr/>
          <p:nvPr/>
        </p:nvSpPr>
        <p:spPr>
          <a:xfrm>
            <a:off x="4938075" y="6051436"/>
            <a:ext cx="502920" cy="49377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pic>
        <p:nvPicPr>
          <p:cNvPr id="29" name="Image 3" descr="preencoded.png">
            <a:extLst>
              <a:ext uri="{FF2B5EF4-FFF2-40B4-BE49-F238E27FC236}">
                <a16:creationId xmlns:a16="http://schemas.microsoft.com/office/drawing/2014/main" id="{65C1850E-46AE-20FF-301F-48221F6693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5111496" y="6204204"/>
            <a:ext cx="237744" cy="210312"/>
          </a:xfrm>
          <a:prstGeom prst="rect">
            <a:avLst/>
          </a:prstGeom>
        </p:spPr>
      </p:pic>
      <p:sp>
        <p:nvSpPr>
          <p:cNvPr id="30" name="Text 12">
            <a:extLst>
              <a:ext uri="{FF2B5EF4-FFF2-40B4-BE49-F238E27FC236}">
                <a16:creationId xmlns:a16="http://schemas.microsoft.com/office/drawing/2014/main" id="{97A83EB7-08D1-B79E-4EF1-3C0E007FD89F}"/>
              </a:ext>
            </a:extLst>
          </p:cNvPr>
          <p:cNvSpPr/>
          <p:nvPr/>
        </p:nvSpPr>
        <p:spPr>
          <a:xfrm>
            <a:off x="5522661" y="6129160"/>
            <a:ext cx="2670048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Contact: (+40) 0726 444 598</a:t>
            </a:r>
            <a:endParaRPr lang="en-US" sz="1600" dirty="0"/>
          </a:p>
        </p:txBody>
      </p:sp>
      <p:sp>
        <p:nvSpPr>
          <p:cNvPr id="31" name="Shape 8">
            <a:extLst>
              <a:ext uri="{FF2B5EF4-FFF2-40B4-BE49-F238E27FC236}">
                <a16:creationId xmlns:a16="http://schemas.microsoft.com/office/drawing/2014/main" id="{5AD4F565-336F-C560-9F6B-2E799234798A}"/>
              </a:ext>
            </a:extLst>
          </p:cNvPr>
          <p:cNvSpPr/>
          <p:nvPr/>
        </p:nvSpPr>
        <p:spPr>
          <a:xfrm>
            <a:off x="9002268" y="6143104"/>
            <a:ext cx="502920" cy="493776"/>
          </a:xfrm>
          <a:prstGeom prst="ellipse">
            <a:avLst/>
          </a:prstGeom>
          <a:solidFill>
            <a:schemeClr val="bg2"/>
          </a:solidFill>
          <a:ln w="12700">
            <a:solidFill>
              <a:schemeClr val="accent1"/>
            </a:solidFill>
            <a:prstDash val="solid"/>
          </a:ln>
        </p:spPr>
      </p:sp>
      <p:pic>
        <p:nvPicPr>
          <p:cNvPr id="32" name="Image 2" descr="preencoded.png">
            <a:extLst>
              <a:ext uri="{FF2B5EF4-FFF2-40B4-BE49-F238E27FC236}">
                <a16:creationId xmlns:a16="http://schemas.microsoft.com/office/drawing/2014/main" id="{AC2D812B-BE40-F9A9-FE69-95D31A9FA78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121140" y="6313774"/>
            <a:ext cx="265176" cy="173736"/>
          </a:xfrm>
          <a:prstGeom prst="rect">
            <a:avLst/>
          </a:prstGeom>
        </p:spPr>
      </p:pic>
      <p:sp>
        <p:nvSpPr>
          <p:cNvPr id="33" name="Text 9">
            <a:extLst>
              <a:ext uri="{FF2B5EF4-FFF2-40B4-BE49-F238E27FC236}">
                <a16:creationId xmlns:a16="http://schemas.microsoft.com/office/drawing/2014/main" id="{90794D5F-E14A-7B24-0C82-EE904F7D98B2}"/>
              </a:ext>
            </a:extLst>
          </p:cNvPr>
          <p:cNvSpPr/>
          <p:nvPr/>
        </p:nvSpPr>
        <p:spPr>
          <a:xfrm>
            <a:off x="9598152" y="6101845"/>
            <a:ext cx="2670048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Email Address</a:t>
            </a:r>
            <a:endParaRPr lang="en-US" sz="1600" dirty="0"/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948C6CCA-9AAC-B09A-3327-9B1C4246B05E}"/>
              </a:ext>
            </a:extLst>
          </p:cNvPr>
          <p:cNvSpPr/>
          <p:nvPr/>
        </p:nvSpPr>
        <p:spPr>
          <a:xfrm>
            <a:off x="9598152" y="6422694"/>
            <a:ext cx="2670048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office@confortaudit.ro</a:t>
            </a:r>
            <a:endParaRPr lang="en-US" sz="1400" b="1" dirty="0"/>
          </a:p>
        </p:txBody>
      </p:sp>
      <p:sp>
        <p:nvSpPr>
          <p:cNvPr id="35" name="Text 6">
            <a:extLst>
              <a:ext uri="{FF2B5EF4-FFF2-40B4-BE49-F238E27FC236}">
                <a16:creationId xmlns:a16="http://schemas.microsoft.com/office/drawing/2014/main" id="{CE502978-FCDF-E8CB-EE06-B2CFDBECFB40}"/>
              </a:ext>
            </a:extLst>
          </p:cNvPr>
          <p:cNvSpPr/>
          <p:nvPr/>
        </p:nvSpPr>
        <p:spPr>
          <a:xfrm>
            <a:off x="1608925" y="6116968"/>
            <a:ext cx="3483864" cy="33832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600" b="1" dirty="0">
                <a:solidFill>
                  <a:schemeClr val="tx2"/>
                </a:solidFill>
                <a:latin typeface="Tw Cen MT" pitchFamily="34" charset="0"/>
              </a:rPr>
              <a:t>CARMEN BURCEA, Director Audit </a:t>
            </a:r>
            <a:endParaRPr lang="en-US" sz="1600" dirty="0"/>
          </a:p>
        </p:txBody>
      </p:sp>
      <p:sp>
        <p:nvSpPr>
          <p:cNvPr id="36" name="Text 7">
            <a:extLst>
              <a:ext uri="{FF2B5EF4-FFF2-40B4-BE49-F238E27FC236}">
                <a16:creationId xmlns:a16="http://schemas.microsoft.com/office/drawing/2014/main" id="{7222BB0F-B844-57DA-2D93-0D8AF3425C35}"/>
              </a:ext>
            </a:extLst>
          </p:cNvPr>
          <p:cNvSpPr/>
          <p:nvPr/>
        </p:nvSpPr>
        <p:spPr>
          <a:xfrm>
            <a:off x="1621537" y="6417852"/>
            <a:ext cx="3483864" cy="31089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1400" b="1" dirty="0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CAFR</a:t>
            </a:r>
            <a:r>
              <a:rPr lang="en-US" sz="1400" b="1">
                <a:solidFill>
                  <a:schemeClr val="tx2"/>
                </a:solidFill>
                <a:latin typeface="Tw Cen MT" pitchFamily="34" charset="0"/>
                <a:ea typeface="Tw Cen MT" pitchFamily="34" charset="-122"/>
                <a:cs typeface="Tw Cen MT" pitchFamily="34" charset="-120"/>
              </a:rPr>
              <a:t>, CIA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284028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51240-2D61-DCB4-BFC6-14E3EE51FE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765DA-4308-E78A-B6C6-6A24E689D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46B30B9F-7C8A-4D15-3A0A-F9BA0368942A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160854" y="795572"/>
            <a:ext cx="118491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CANVAS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poate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ajuta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organizația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să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formuleze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lang="en-IN" altLang="en-US" sz="11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P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ropunerea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de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valoare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și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să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crească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rezultate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.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Componentele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sale </a:t>
            </a:r>
            <a:r>
              <a:rPr kumimoji="0" lang="en-IN" alt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cheie</a:t>
            </a:r>
            <a:r>
              <a:rPr kumimoji="0" lang="en-IN" alt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sunt HARTA VALORILOR </a:t>
            </a:r>
            <a:r>
              <a:rPr lang="en-IN" altLang="en-US" sz="11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si</a:t>
            </a:r>
            <a:r>
              <a:rPr lang="en-IN" altLang="en-US" sz="11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PROFILIUL CLIENTULUI. </a:t>
            </a:r>
            <a:endParaRPr kumimoji="0" lang="en-I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ECFB1B4-276F-AADB-3E99-7FFDA5E3E98E}"/>
              </a:ext>
            </a:extLst>
          </p:cNvPr>
          <p:cNvGrpSpPr/>
          <p:nvPr/>
        </p:nvGrpSpPr>
        <p:grpSpPr>
          <a:xfrm>
            <a:off x="5094662" y="3404393"/>
            <a:ext cx="2112336" cy="830997"/>
            <a:chOff x="5410606" y="3293814"/>
            <a:chExt cx="1843123" cy="830997"/>
          </a:xfrm>
        </p:grpSpPr>
        <p:sp>
          <p:nvSpPr>
            <p:cNvPr id="11" name="Rectangle: Rounded Corners 10">
              <a:extLst>
                <a:ext uri="{FF2B5EF4-FFF2-40B4-BE49-F238E27FC236}">
                  <a16:creationId xmlns:a16="http://schemas.microsoft.com/office/drawing/2014/main" id="{10FEB02C-8D73-E7DF-A12B-D488EEF411DA}"/>
                </a:ext>
              </a:extLst>
            </p:cNvPr>
            <p:cNvSpPr/>
            <p:nvPr/>
          </p:nvSpPr>
          <p:spPr>
            <a:xfrm>
              <a:off x="5410606" y="3318421"/>
              <a:ext cx="1843123" cy="803900"/>
            </a:xfrm>
            <a:prstGeom prst="roundRect">
              <a:avLst>
                <a:gd name="adj" fmla="val 7484"/>
              </a:avLst>
            </a:prstGeom>
            <a:noFill/>
            <a:ln w="3175">
              <a:solidFill>
                <a:schemeClr val="bg2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C1C71B1-C1B4-0D2B-D5AB-FDEBEE2FE5E2}"/>
                </a:ext>
              </a:extLst>
            </p:cNvPr>
            <p:cNvSpPr/>
            <p:nvPr/>
          </p:nvSpPr>
          <p:spPr>
            <a:xfrm>
              <a:off x="5585387" y="3293814"/>
              <a:ext cx="1625678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16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Ameliatori</a:t>
              </a:r>
              <a:r>
                <a:rPr lang="en-US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ai </a:t>
              </a:r>
              <a:r>
                <a:rPr lang="en-US" sz="1600" b="1" dirty="0" err="1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Durerii</a:t>
              </a:r>
              <a:r>
                <a:rPr lang="en-US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(Pain Relivers)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97D53457-95AA-EA83-C9E4-9A01D32E95D1}"/>
              </a:ext>
            </a:extLst>
          </p:cNvPr>
          <p:cNvGrpSpPr/>
          <p:nvPr/>
        </p:nvGrpSpPr>
        <p:grpSpPr>
          <a:xfrm>
            <a:off x="228487" y="1132141"/>
            <a:ext cx="11633426" cy="5397617"/>
            <a:chOff x="265568" y="1121083"/>
            <a:chExt cx="11633426" cy="5397617"/>
          </a:xfrm>
        </p:grpSpPr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C931ABC4-EF55-8156-EAA7-89CA2891441B}"/>
                </a:ext>
              </a:extLst>
            </p:cNvPr>
            <p:cNvGrpSpPr/>
            <p:nvPr/>
          </p:nvGrpSpPr>
          <p:grpSpPr>
            <a:xfrm>
              <a:off x="726583" y="1121083"/>
              <a:ext cx="11039496" cy="810353"/>
              <a:chOff x="726583" y="1121083"/>
              <a:chExt cx="11039496" cy="810353"/>
            </a:xfrm>
          </p:grpSpPr>
          <p:grpSp>
            <p:nvGrpSpPr>
              <p:cNvPr id="48" name="Group 47">
                <a:extLst>
                  <a:ext uri="{FF2B5EF4-FFF2-40B4-BE49-F238E27FC236}">
                    <a16:creationId xmlns:a16="http://schemas.microsoft.com/office/drawing/2014/main" id="{6BB8B65F-588B-4B0E-2AE2-7836F72EDF53}"/>
                  </a:ext>
                </a:extLst>
              </p:cNvPr>
              <p:cNvGrpSpPr/>
              <p:nvPr/>
            </p:nvGrpSpPr>
            <p:grpSpPr>
              <a:xfrm>
                <a:off x="726583" y="1121083"/>
                <a:ext cx="3700282" cy="810353"/>
                <a:chOff x="726583" y="1121083"/>
                <a:chExt cx="3700282" cy="810353"/>
              </a:xfrm>
            </p:grpSpPr>
            <p:grpSp>
              <p:nvGrpSpPr>
                <p:cNvPr id="66" name="Group 65">
                  <a:extLst>
                    <a:ext uri="{FF2B5EF4-FFF2-40B4-BE49-F238E27FC236}">
                      <a16:creationId xmlns:a16="http://schemas.microsoft.com/office/drawing/2014/main" id="{A288BFA3-6202-C5F2-7B64-C0BF4C8F9DD8}"/>
                    </a:ext>
                  </a:extLst>
                </p:cNvPr>
                <p:cNvGrpSpPr/>
                <p:nvPr/>
              </p:nvGrpSpPr>
              <p:grpSpPr>
                <a:xfrm>
                  <a:off x="726583" y="1121083"/>
                  <a:ext cx="3700282" cy="810353"/>
                  <a:chOff x="564729" y="1121084"/>
                  <a:chExt cx="3685881" cy="810026"/>
                </a:xfrm>
              </p:grpSpPr>
              <p:grpSp>
                <p:nvGrpSpPr>
                  <p:cNvPr id="67" name="Group 66">
                    <a:extLst>
                      <a:ext uri="{FF2B5EF4-FFF2-40B4-BE49-F238E27FC236}">
                        <a16:creationId xmlns:a16="http://schemas.microsoft.com/office/drawing/2014/main" id="{B2646B03-251F-192A-72E8-D09E64B54FD6}"/>
                      </a:ext>
                    </a:extLst>
                  </p:cNvPr>
                  <p:cNvGrpSpPr/>
                  <p:nvPr/>
                </p:nvGrpSpPr>
                <p:grpSpPr>
                  <a:xfrm>
                    <a:off x="1031868" y="1213701"/>
                    <a:ext cx="3218742" cy="624792"/>
                    <a:chOff x="1593781" y="5948061"/>
                    <a:chExt cx="3106924" cy="603087"/>
                  </a:xfrm>
                </p:grpSpPr>
                <p:sp>
                  <p:nvSpPr>
                    <p:cNvPr id="72" name="Rectangle: Rounded Corners 71">
                      <a:extLst>
                        <a:ext uri="{FF2B5EF4-FFF2-40B4-BE49-F238E27FC236}">
                          <a16:creationId xmlns:a16="http://schemas.microsoft.com/office/drawing/2014/main" id="{BDCD0708-7B5E-82AB-F495-74818F3E5E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42586" y="5990406"/>
                      <a:ext cx="3009315" cy="518395"/>
                    </a:xfrm>
                    <a:prstGeom prst="roundRect">
                      <a:avLst/>
                    </a:prstGeom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sp>
                  <p:nvSpPr>
                    <p:cNvPr id="73" name="TextBox 72">
                      <a:extLst>
                        <a:ext uri="{FF2B5EF4-FFF2-40B4-BE49-F238E27FC236}">
                          <a16:creationId xmlns:a16="http://schemas.microsoft.com/office/drawing/2014/main" id="{51442EAD-F7A2-3EBA-96ED-C86588C5CD5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2189178" y="6086273"/>
                      <a:ext cx="1916135" cy="326661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 anchor="ctr">
                      <a:spAutoFit/>
                    </a:bodyPr>
                    <a:lstStyle/>
                    <a:p>
                      <a:pPr algn="ctr"/>
                      <a:r>
                        <a:rPr lang="en-US" sz="1600" b="1" dirty="0" err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Harta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Valorii</a:t>
                      </a:r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entury Gothic" panose="020B0502020202020204" pitchFamily="34" charset="0"/>
                        </a:rPr>
                        <a:t> – CE?</a:t>
                      </a:r>
                    </a:p>
                  </p:txBody>
                </p:sp>
                <p:sp>
                  <p:nvSpPr>
                    <p:cNvPr id="74" name="Rectangle: Rounded Corners 73">
                      <a:extLst>
                        <a:ext uri="{FF2B5EF4-FFF2-40B4-BE49-F238E27FC236}">
                          <a16:creationId xmlns:a16="http://schemas.microsoft.com/office/drawing/2014/main" id="{23BCF856-274B-F2BD-415F-84128B71F9F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93781" y="5948061"/>
                      <a:ext cx="3106924" cy="603087"/>
                    </a:xfrm>
                    <a:prstGeom prst="roundRect">
                      <a:avLst/>
                    </a:prstGeom>
                    <a:noFill/>
                    <a:ln w="6350">
                      <a:solidFill>
                        <a:schemeClr val="bg2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grpSp>
                <p:nvGrpSpPr>
                  <p:cNvPr id="68" name="Group 67">
                    <a:extLst>
                      <a:ext uri="{FF2B5EF4-FFF2-40B4-BE49-F238E27FC236}">
                        <a16:creationId xmlns:a16="http://schemas.microsoft.com/office/drawing/2014/main" id="{AF46FD87-77C1-8681-89E8-6F619A9777A5}"/>
                      </a:ext>
                    </a:extLst>
                  </p:cNvPr>
                  <p:cNvGrpSpPr/>
                  <p:nvPr/>
                </p:nvGrpSpPr>
                <p:grpSpPr>
                  <a:xfrm>
                    <a:off x="564729" y="1121084"/>
                    <a:ext cx="810026" cy="810026"/>
                    <a:chOff x="564729" y="1121084"/>
                    <a:chExt cx="810026" cy="810026"/>
                  </a:xfrm>
                </p:grpSpPr>
                <p:sp>
                  <p:nvSpPr>
                    <p:cNvPr id="69" name="Oval 68">
                      <a:extLst>
                        <a:ext uri="{FF2B5EF4-FFF2-40B4-BE49-F238E27FC236}">
                          <a16:creationId xmlns:a16="http://schemas.microsoft.com/office/drawing/2014/main" id="{45E16A69-9EDE-0EA0-C694-1C18A615982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4729" y="1121084"/>
                      <a:ext cx="810026" cy="810026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>
                      <a:noFill/>
                    </a:ln>
                    <a:effectLst>
                      <a:outerShdw blurRad="38100" sx="99000" sy="99000" algn="ctr" rotWithShape="0">
                        <a:prstClr val="black">
                          <a:alpha val="2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70" name="Circle: Hollow 69">
                      <a:extLst>
                        <a:ext uri="{FF2B5EF4-FFF2-40B4-BE49-F238E27FC236}">
                          <a16:creationId xmlns:a16="http://schemas.microsoft.com/office/drawing/2014/main" id="{ACA01E78-60A1-4F36-616B-33C65850D29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14268" y="1170623"/>
                      <a:ext cx="710948" cy="710948"/>
                    </a:xfrm>
                    <a:prstGeom prst="donut">
                      <a:avLst>
                        <a:gd name="adj" fmla="val 4697"/>
                      </a:avLst>
                    </a:prstGeom>
                    <a:solidFill>
                      <a:schemeClr val="accent1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</p:grpSp>
            <p:sp>
              <p:nvSpPr>
                <p:cNvPr id="183" name="Freeform: Shape 182">
                  <a:extLst>
                    <a:ext uri="{FF2B5EF4-FFF2-40B4-BE49-F238E27FC236}">
                      <a16:creationId xmlns:a16="http://schemas.microsoft.com/office/drawing/2014/main" id="{D28B8B7C-15D8-EF2E-7AE7-C7C6C85A7A13}"/>
                    </a:ext>
                  </a:extLst>
                </p:cNvPr>
                <p:cNvSpPr/>
                <p:nvPr/>
              </p:nvSpPr>
              <p:spPr>
                <a:xfrm>
                  <a:off x="935169" y="1314825"/>
                  <a:ext cx="396021" cy="422869"/>
                </a:xfrm>
                <a:custGeom>
                  <a:avLst/>
                  <a:gdLst>
                    <a:gd name="connsiteX0" fmla="*/ 90980 w 396021"/>
                    <a:gd name="connsiteY0" fmla="*/ 170480 h 422869"/>
                    <a:gd name="connsiteX1" fmla="*/ 181960 w 396021"/>
                    <a:gd name="connsiteY1" fmla="*/ 302727 h 422869"/>
                    <a:gd name="connsiteX2" fmla="*/ 134632 w 396021"/>
                    <a:gd name="connsiteY2" fmla="*/ 302727 h 422869"/>
                    <a:gd name="connsiteX3" fmla="*/ 134632 w 396021"/>
                    <a:gd name="connsiteY3" fmla="*/ 422869 h 422869"/>
                    <a:gd name="connsiteX4" fmla="*/ 47328 w 396021"/>
                    <a:gd name="connsiteY4" fmla="*/ 422869 h 422869"/>
                    <a:gd name="connsiteX5" fmla="*/ 47328 w 396021"/>
                    <a:gd name="connsiteY5" fmla="*/ 302727 h 422869"/>
                    <a:gd name="connsiteX6" fmla="*/ 0 w 396021"/>
                    <a:gd name="connsiteY6" fmla="*/ 302727 h 422869"/>
                    <a:gd name="connsiteX7" fmla="*/ 305041 w 396021"/>
                    <a:gd name="connsiteY7" fmla="*/ 170479 h 422869"/>
                    <a:gd name="connsiteX8" fmla="*/ 396021 w 396021"/>
                    <a:gd name="connsiteY8" fmla="*/ 302726 h 422869"/>
                    <a:gd name="connsiteX9" fmla="*/ 348693 w 396021"/>
                    <a:gd name="connsiteY9" fmla="*/ 302726 h 422869"/>
                    <a:gd name="connsiteX10" fmla="*/ 348693 w 396021"/>
                    <a:gd name="connsiteY10" fmla="*/ 422868 h 422869"/>
                    <a:gd name="connsiteX11" fmla="*/ 261389 w 396021"/>
                    <a:gd name="connsiteY11" fmla="*/ 422868 h 422869"/>
                    <a:gd name="connsiteX12" fmla="*/ 261389 w 396021"/>
                    <a:gd name="connsiteY12" fmla="*/ 302726 h 422869"/>
                    <a:gd name="connsiteX13" fmla="*/ 214061 w 396021"/>
                    <a:gd name="connsiteY13" fmla="*/ 302726 h 422869"/>
                    <a:gd name="connsiteX14" fmla="*/ 246700 w 396021"/>
                    <a:gd name="connsiteY14" fmla="*/ 51588 h 422869"/>
                    <a:gd name="connsiteX15" fmla="*/ 185890 w 396021"/>
                    <a:gd name="connsiteY15" fmla="*/ 112622 h 422869"/>
                    <a:gd name="connsiteX16" fmla="*/ 164631 w 396021"/>
                    <a:gd name="connsiteY16" fmla="*/ 89909 h 422869"/>
                    <a:gd name="connsiteX17" fmla="*/ 147156 w 396021"/>
                    <a:gd name="connsiteY17" fmla="*/ 106170 h 422869"/>
                    <a:gd name="connsiteX18" fmla="*/ 185352 w 396021"/>
                    <a:gd name="connsiteY18" fmla="*/ 146990 h 422869"/>
                    <a:gd name="connsiteX19" fmla="*/ 263676 w 396021"/>
                    <a:gd name="connsiteY19" fmla="*/ 68386 h 422869"/>
                    <a:gd name="connsiteX20" fmla="*/ 205416 w 396021"/>
                    <a:gd name="connsiteY20" fmla="*/ 0 h 422869"/>
                    <a:gd name="connsiteX21" fmla="*/ 305041 w 396021"/>
                    <a:gd name="connsiteY21" fmla="*/ 99277 h 422869"/>
                    <a:gd name="connsiteX22" fmla="*/ 205416 w 396021"/>
                    <a:gd name="connsiteY22" fmla="*/ 198554 h 422869"/>
                    <a:gd name="connsiteX23" fmla="*/ 105791 w 396021"/>
                    <a:gd name="connsiteY23" fmla="*/ 99277 h 422869"/>
                    <a:gd name="connsiteX24" fmla="*/ 205416 w 396021"/>
                    <a:gd name="connsiteY24" fmla="*/ 0 h 4228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396021" h="422869">
                      <a:moveTo>
                        <a:pt x="90980" y="170480"/>
                      </a:moveTo>
                      <a:lnTo>
                        <a:pt x="181960" y="302727"/>
                      </a:lnTo>
                      <a:lnTo>
                        <a:pt x="134632" y="302727"/>
                      </a:lnTo>
                      <a:lnTo>
                        <a:pt x="134632" y="422869"/>
                      </a:lnTo>
                      <a:lnTo>
                        <a:pt x="47328" y="422869"/>
                      </a:lnTo>
                      <a:lnTo>
                        <a:pt x="47328" y="302727"/>
                      </a:lnTo>
                      <a:lnTo>
                        <a:pt x="0" y="302727"/>
                      </a:lnTo>
                      <a:close/>
                      <a:moveTo>
                        <a:pt x="305041" y="170479"/>
                      </a:moveTo>
                      <a:lnTo>
                        <a:pt x="396021" y="302726"/>
                      </a:lnTo>
                      <a:lnTo>
                        <a:pt x="348693" y="302726"/>
                      </a:lnTo>
                      <a:lnTo>
                        <a:pt x="348693" y="422868"/>
                      </a:lnTo>
                      <a:lnTo>
                        <a:pt x="261389" y="422868"/>
                      </a:lnTo>
                      <a:lnTo>
                        <a:pt x="261389" y="302726"/>
                      </a:lnTo>
                      <a:lnTo>
                        <a:pt x="214061" y="302726"/>
                      </a:lnTo>
                      <a:close/>
                      <a:moveTo>
                        <a:pt x="246700" y="51588"/>
                      </a:moveTo>
                      <a:lnTo>
                        <a:pt x="185890" y="112622"/>
                      </a:lnTo>
                      <a:lnTo>
                        <a:pt x="164631" y="89909"/>
                      </a:lnTo>
                      <a:lnTo>
                        <a:pt x="147156" y="106170"/>
                      </a:lnTo>
                      <a:lnTo>
                        <a:pt x="185352" y="146990"/>
                      </a:lnTo>
                      <a:lnTo>
                        <a:pt x="263676" y="68386"/>
                      </a:lnTo>
                      <a:close/>
                      <a:moveTo>
                        <a:pt x="205416" y="0"/>
                      </a:moveTo>
                      <a:cubicBezTo>
                        <a:pt x="260430" y="0"/>
                        <a:pt x="305041" y="44455"/>
                        <a:pt x="305041" y="99277"/>
                      </a:cubicBezTo>
                      <a:cubicBezTo>
                        <a:pt x="305041" y="154117"/>
                        <a:pt x="260430" y="198554"/>
                        <a:pt x="205416" y="198554"/>
                      </a:cubicBezTo>
                      <a:cubicBezTo>
                        <a:pt x="150384" y="198554"/>
                        <a:pt x="105791" y="154117"/>
                        <a:pt x="105791" y="99277"/>
                      </a:cubicBezTo>
                      <a:cubicBezTo>
                        <a:pt x="105791" y="44455"/>
                        <a:pt x="150384" y="0"/>
                        <a:pt x="205416" y="0"/>
                      </a:cubicBezTo>
                      <a:close/>
                    </a:path>
                  </a:pathLst>
                </a:cu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7" name="Group 46">
                <a:extLst>
                  <a:ext uri="{FF2B5EF4-FFF2-40B4-BE49-F238E27FC236}">
                    <a16:creationId xmlns:a16="http://schemas.microsoft.com/office/drawing/2014/main" id="{C74D785F-59ED-9760-3D8F-B4EA2CFF37EA}"/>
                  </a:ext>
                </a:extLst>
              </p:cNvPr>
              <p:cNvGrpSpPr/>
              <p:nvPr/>
            </p:nvGrpSpPr>
            <p:grpSpPr>
              <a:xfrm>
                <a:off x="7362877" y="1143789"/>
                <a:ext cx="4403202" cy="787647"/>
                <a:chOff x="7362877" y="1143789"/>
                <a:chExt cx="4403202" cy="787647"/>
              </a:xfrm>
            </p:grpSpPr>
            <p:grpSp>
              <p:nvGrpSpPr>
                <p:cNvPr id="9" name="Group 8">
                  <a:extLst>
                    <a:ext uri="{FF2B5EF4-FFF2-40B4-BE49-F238E27FC236}">
                      <a16:creationId xmlns:a16="http://schemas.microsoft.com/office/drawing/2014/main" id="{F5FE976B-9FF0-D004-DB41-4842AB618FF9}"/>
                    </a:ext>
                  </a:extLst>
                </p:cNvPr>
                <p:cNvGrpSpPr/>
                <p:nvPr/>
              </p:nvGrpSpPr>
              <p:grpSpPr>
                <a:xfrm>
                  <a:off x="7362877" y="1143789"/>
                  <a:ext cx="4403202" cy="787647"/>
                  <a:chOff x="7276793" y="1150262"/>
                  <a:chExt cx="4386065" cy="787329"/>
                </a:xfrm>
              </p:grpSpPr>
              <p:grpSp>
                <p:nvGrpSpPr>
                  <p:cNvPr id="57" name="Group 56">
                    <a:extLst>
                      <a:ext uri="{FF2B5EF4-FFF2-40B4-BE49-F238E27FC236}">
                        <a16:creationId xmlns:a16="http://schemas.microsoft.com/office/drawing/2014/main" id="{22FDFE40-61DE-62F8-E6A9-28B3174761BC}"/>
                      </a:ext>
                    </a:extLst>
                  </p:cNvPr>
                  <p:cNvGrpSpPr/>
                  <p:nvPr/>
                </p:nvGrpSpPr>
                <p:grpSpPr>
                  <a:xfrm>
                    <a:off x="8097573" y="1177160"/>
                    <a:ext cx="3565285" cy="624792"/>
                    <a:chOff x="1300018" y="5894401"/>
                    <a:chExt cx="3441427" cy="603087"/>
                  </a:xfrm>
                </p:grpSpPr>
                <p:sp>
                  <p:nvSpPr>
                    <p:cNvPr id="62" name="Rectangle: Rounded Corners 61">
                      <a:extLst>
                        <a:ext uri="{FF2B5EF4-FFF2-40B4-BE49-F238E27FC236}">
                          <a16:creationId xmlns:a16="http://schemas.microsoft.com/office/drawing/2014/main" id="{60862DDD-EFB1-5DB5-F701-254220FFDA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72641" y="5953755"/>
                      <a:ext cx="3243264" cy="518395"/>
                    </a:xfrm>
                    <a:prstGeom prst="roundRect">
                      <a:avLst/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63" name="TextBox 62">
                      <a:extLst>
                        <a:ext uri="{FF2B5EF4-FFF2-40B4-BE49-F238E27FC236}">
                          <a16:creationId xmlns:a16="http://schemas.microsoft.com/office/drawing/2014/main" id="{D7AF7438-875F-A76F-D27B-72B4A340F795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1300018" y="6075175"/>
                      <a:ext cx="3441427" cy="326661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 anchor="ctr">
                      <a:spAutoFit/>
                    </a:bodyPr>
                    <a:lstStyle/>
                    <a:p>
                      <a:pPr algn="ctr"/>
                      <a:r>
                        <a:rPr lang="en-US" sz="1600" b="1" dirty="0" err="1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</a:rPr>
                        <a:t>Profiliul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</a:rPr>
                        <a:t>Clientului</a:t>
                      </a:r>
                      <a:r>
                        <a:rPr lang="en-US" sz="1600" b="1" dirty="0">
                          <a:solidFill>
                            <a:schemeClr val="bg2"/>
                          </a:solidFill>
                          <a:latin typeface="Century Gothic" panose="020B0502020202020204" pitchFamily="34" charset="0"/>
                        </a:rPr>
                        <a:t> – PENTRU CINE?</a:t>
                      </a:r>
                    </a:p>
                  </p:txBody>
                </p:sp>
                <p:sp>
                  <p:nvSpPr>
                    <p:cNvPr id="64" name="Rectangle: Rounded Corners 63">
                      <a:extLst>
                        <a:ext uri="{FF2B5EF4-FFF2-40B4-BE49-F238E27FC236}">
                          <a16:creationId xmlns:a16="http://schemas.microsoft.com/office/drawing/2014/main" id="{3D5FD3F3-0862-545A-BC0F-B3A516D6230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51759" y="5894401"/>
                      <a:ext cx="3274527" cy="603087"/>
                    </a:xfrm>
                    <a:prstGeom prst="roundRect">
                      <a:avLst/>
                    </a:prstGeom>
                    <a:noFill/>
                    <a:ln w="3175">
                      <a:solidFill>
                        <a:schemeClr val="bg2">
                          <a:lumMod val="8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  <p:grpSp>
                <p:nvGrpSpPr>
                  <p:cNvPr id="58" name="Group 57">
                    <a:extLst>
                      <a:ext uri="{FF2B5EF4-FFF2-40B4-BE49-F238E27FC236}">
                        <a16:creationId xmlns:a16="http://schemas.microsoft.com/office/drawing/2014/main" id="{FA0A405D-EEBB-3A04-9B33-27A800574186}"/>
                      </a:ext>
                    </a:extLst>
                  </p:cNvPr>
                  <p:cNvGrpSpPr/>
                  <p:nvPr/>
                </p:nvGrpSpPr>
                <p:grpSpPr>
                  <a:xfrm>
                    <a:off x="7276793" y="1150262"/>
                    <a:ext cx="810026" cy="787329"/>
                    <a:chOff x="7276793" y="1150262"/>
                    <a:chExt cx="810026" cy="787329"/>
                  </a:xfrm>
                </p:grpSpPr>
                <p:sp>
                  <p:nvSpPr>
                    <p:cNvPr id="59" name="Oval 58">
                      <a:extLst>
                        <a:ext uri="{FF2B5EF4-FFF2-40B4-BE49-F238E27FC236}">
                          <a16:creationId xmlns:a16="http://schemas.microsoft.com/office/drawing/2014/main" id="{A4BE88F0-F0A7-2658-D056-D300752E09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76793" y="1150262"/>
                      <a:ext cx="810026" cy="787329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>
                      <a:noFill/>
                    </a:ln>
                    <a:effectLst>
                      <a:outerShdw blurRad="38100" sx="99000" sy="99000" algn="ctr" rotWithShape="0">
                        <a:prstClr val="black">
                          <a:alpha val="2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60" name="Circle: Hollow 59">
                      <a:extLst>
                        <a:ext uri="{FF2B5EF4-FFF2-40B4-BE49-F238E27FC236}">
                          <a16:creationId xmlns:a16="http://schemas.microsoft.com/office/drawing/2014/main" id="{D2CA4977-0417-AC28-9301-98127D820F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341150" y="1161969"/>
                      <a:ext cx="710948" cy="710948"/>
                    </a:xfrm>
                    <a:prstGeom prst="donut">
                      <a:avLst>
                        <a:gd name="adj" fmla="val 4697"/>
                      </a:avLst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</p:grpSp>
            </p:grpSp>
            <p:sp>
              <p:nvSpPr>
                <p:cNvPr id="139" name="Graphic 8">
                  <a:extLst>
                    <a:ext uri="{FF2B5EF4-FFF2-40B4-BE49-F238E27FC236}">
                      <a16:creationId xmlns:a16="http://schemas.microsoft.com/office/drawing/2014/main" id="{09BAF79A-DD65-A842-471C-7DABF3ACCD59}"/>
                    </a:ext>
                  </a:extLst>
                </p:cNvPr>
                <p:cNvSpPr/>
                <p:nvPr/>
              </p:nvSpPr>
              <p:spPr>
                <a:xfrm>
                  <a:off x="7671223" y="1332352"/>
                  <a:ext cx="226256" cy="310800"/>
                </a:xfrm>
                <a:custGeom>
                  <a:avLst/>
                  <a:gdLst>
                    <a:gd name="connsiteX0" fmla="*/ 2750758 w 2752997"/>
                    <a:gd name="connsiteY0" fmla="*/ 2807973 h 3781697"/>
                    <a:gd name="connsiteX1" fmla="*/ 2750758 w 2752997"/>
                    <a:gd name="connsiteY1" fmla="*/ 3779419 h 3781697"/>
                    <a:gd name="connsiteX2" fmla="*/ 7558 w 2752997"/>
                    <a:gd name="connsiteY2" fmla="*/ 3779419 h 3781697"/>
                    <a:gd name="connsiteX3" fmla="*/ 7558 w 2752997"/>
                    <a:gd name="connsiteY3" fmla="*/ 2807973 h 3781697"/>
                    <a:gd name="connsiteX4" fmla="*/ 1036258 w 2752997"/>
                    <a:gd name="connsiteY4" fmla="*/ 1893469 h 3781697"/>
                    <a:gd name="connsiteX5" fmla="*/ 1722058 w 2752997"/>
                    <a:gd name="connsiteY5" fmla="*/ 1893469 h 3781697"/>
                    <a:gd name="connsiteX6" fmla="*/ 2750758 w 2752997"/>
                    <a:gd name="connsiteY6" fmla="*/ 2807973 h 3781697"/>
                    <a:gd name="connsiteX7" fmla="*/ 1379158 w 2752997"/>
                    <a:gd name="connsiteY7" fmla="*/ 1722058 h 3781697"/>
                    <a:gd name="connsiteX8" fmla="*/ 2236408 w 2752997"/>
                    <a:gd name="connsiteY8" fmla="*/ 864808 h 3781697"/>
                    <a:gd name="connsiteX9" fmla="*/ 1379158 w 2752997"/>
                    <a:gd name="connsiteY9" fmla="*/ 7558 h 3781697"/>
                    <a:gd name="connsiteX10" fmla="*/ 521908 w 2752997"/>
                    <a:gd name="connsiteY10" fmla="*/ 864808 h 3781697"/>
                    <a:gd name="connsiteX11" fmla="*/ 1379158 w 2752997"/>
                    <a:gd name="connsiteY11" fmla="*/ 1722058 h 37816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752997" h="3781697">
                      <a:moveTo>
                        <a:pt x="2750758" y="2807973"/>
                      </a:moveTo>
                      <a:lnTo>
                        <a:pt x="2750758" y="3779419"/>
                      </a:lnTo>
                      <a:lnTo>
                        <a:pt x="7558" y="3779419"/>
                      </a:lnTo>
                      <a:lnTo>
                        <a:pt x="7558" y="2807973"/>
                      </a:lnTo>
                      <a:cubicBezTo>
                        <a:pt x="7558" y="2303763"/>
                        <a:pt x="468944" y="1893469"/>
                        <a:pt x="1036258" y="1893469"/>
                      </a:cubicBezTo>
                      <a:lnTo>
                        <a:pt x="1722058" y="1893469"/>
                      </a:lnTo>
                      <a:cubicBezTo>
                        <a:pt x="2289371" y="1893469"/>
                        <a:pt x="2750758" y="2303763"/>
                        <a:pt x="2750758" y="2807973"/>
                      </a:cubicBezTo>
                      <a:close/>
                      <a:moveTo>
                        <a:pt x="1379158" y="1722058"/>
                      </a:moveTo>
                      <a:cubicBezTo>
                        <a:pt x="1851831" y="1722058"/>
                        <a:pt x="2236408" y="1337481"/>
                        <a:pt x="2236408" y="864808"/>
                      </a:cubicBezTo>
                      <a:cubicBezTo>
                        <a:pt x="2236408" y="392135"/>
                        <a:pt x="1851831" y="7558"/>
                        <a:pt x="1379158" y="7558"/>
                      </a:cubicBezTo>
                      <a:cubicBezTo>
                        <a:pt x="906485" y="7558"/>
                        <a:pt x="521908" y="392135"/>
                        <a:pt x="521908" y="864808"/>
                      </a:cubicBezTo>
                      <a:cubicBezTo>
                        <a:pt x="521908" y="1337481"/>
                        <a:pt x="906485" y="1722058"/>
                        <a:pt x="1379158" y="1722058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797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54727E1C-16EE-4E5E-97C5-91C6A3003B5C}"/>
                </a:ext>
              </a:extLst>
            </p:cNvPr>
            <p:cNvGrpSpPr/>
            <p:nvPr/>
          </p:nvGrpSpPr>
          <p:grpSpPr>
            <a:xfrm>
              <a:off x="265568" y="2310950"/>
              <a:ext cx="11633426" cy="4207750"/>
              <a:chOff x="265568" y="2310950"/>
              <a:chExt cx="11633426" cy="4207750"/>
            </a:xfrm>
          </p:grpSpPr>
          <p:grpSp>
            <p:nvGrpSpPr>
              <p:cNvPr id="83" name="Group 82">
                <a:extLst>
                  <a:ext uri="{FF2B5EF4-FFF2-40B4-BE49-F238E27FC236}">
                    <a16:creationId xmlns:a16="http://schemas.microsoft.com/office/drawing/2014/main" id="{5E8D7797-065F-CF3A-50D7-8B2D6A1EFA20}"/>
                  </a:ext>
                </a:extLst>
              </p:cNvPr>
              <p:cNvGrpSpPr/>
              <p:nvPr/>
            </p:nvGrpSpPr>
            <p:grpSpPr>
              <a:xfrm>
                <a:off x="265568" y="2539922"/>
                <a:ext cx="5779632" cy="3749806"/>
                <a:chOff x="265568" y="2539922"/>
                <a:chExt cx="5779632" cy="3749806"/>
              </a:xfrm>
            </p:grpSpPr>
            <p:grpSp>
              <p:nvGrpSpPr>
                <p:cNvPr id="82" name="Group 81">
                  <a:extLst>
                    <a:ext uri="{FF2B5EF4-FFF2-40B4-BE49-F238E27FC236}">
                      <a16:creationId xmlns:a16="http://schemas.microsoft.com/office/drawing/2014/main" id="{2243BBD9-8D94-F361-4004-6EC235AC4331}"/>
                    </a:ext>
                  </a:extLst>
                </p:cNvPr>
                <p:cNvGrpSpPr/>
                <p:nvPr/>
              </p:nvGrpSpPr>
              <p:grpSpPr>
                <a:xfrm>
                  <a:off x="265568" y="2539922"/>
                  <a:ext cx="4343242" cy="3749806"/>
                  <a:chOff x="265568" y="2539922"/>
                  <a:chExt cx="4343242" cy="3749806"/>
                </a:xfrm>
              </p:grpSpPr>
              <p:grpSp>
                <p:nvGrpSpPr>
                  <p:cNvPr id="81" name="Group 80">
                    <a:extLst>
                      <a:ext uri="{FF2B5EF4-FFF2-40B4-BE49-F238E27FC236}">
                        <a16:creationId xmlns:a16="http://schemas.microsoft.com/office/drawing/2014/main" id="{88438936-3627-89C4-675E-E9F40B301737}"/>
                      </a:ext>
                    </a:extLst>
                  </p:cNvPr>
                  <p:cNvGrpSpPr/>
                  <p:nvPr/>
                </p:nvGrpSpPr>
                <p:grpSpPr>
                  <a:xfrm>
                    <a:off x="265568" y="2539922"/>
                    <a:ext cx="4165114" cy="3749806"/>
                    <a:chOff x="265568" y="2539922"/>
                    <a:chExt cx="4165114" cy="3749806"/>
                  </a:xfrm>
                </p:grpSpPr>
                <p:sp>
                  <p:nvSpPr>
                    <p:cNvPr id="197" name="Rectangle 196">
                      <a:extLst>
                        <a:ext uri="{FF2B5EF4-FFF2-40B4-BE49-F238E27FC236}">
                          <a16:creationId xmlns:a16="http://schemas.microsoft.com/office/drawing/2014/main" id="{B827B1E2-86B3-5585-44D5-A49A33CB1BF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5568" y="2539923"/>
                      <a:ext cx="4165114" cy="3749805"/>
                    </a:xfrm>
                    <a:prstGeom prst="rect">
                      <a:avLst/>
                    </a:prstGeom>
                    <a:solidFill>
                      <a:schemeClr val="bg2"/>
                    </a:solidFill>
                    <a:ln w="28575">
                      <a:solidFill>
                        <a:schemeClr val="accent1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grpSp>
                  <p:nvGrpSpPr>
                    <p:cNvPr id="80" name="Group 79">
                      <a:extLst>
                        <a:ext uri="{FF2B5EF4-FFF2-40B4-BE49-F238E27FC236}">
                          <a16:creationId xmlns:a16="http://schemas.microsoft.com/office/drawing/2014/main" id="{B6E6C42E-2041-9059-FEBE-A387FE335AE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80208" y="2539922"/>
                      <a:ext cx="2433059" cy="3736636"/>
                      <a:chOff x="280208" y="2539922"/>
                      <a:chExt cx="2433059" cy="3736636"/>
                    </a:xfrm>
                  </p:grpSpPr>
                  <p:grpSp>
                    <p:nvGrpSpPr>
                      <p:cNvPr id="77" name="Group 76">
                        <a:extLst>
                          <a:ext uri="{FF2B5EF4-FFF2-40B4-BE49-F238E27FC236}">
                            <a16:creationId xmlns:a16="http://schemas.microsoft.com/office/drawing/2014/main" id="{898B29B7-8A9B-8610-6AFA-042D5CA18D8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80208" y="2539922"/>
                        <a:ext cx="1814931" cy="3736636"/>
                        <a:chOff x="508808" y="2416819"/>
                        <a:chExt cx="1814931" cy="3736636"/>
                      </a:xfrm>
                    </p:grpSpPr>
                    <p:cxnSp>
                      <p:nvCxnSpPr>
                        <p:cNvPr id="54" name="Straight Connector 53">
                          <a:extLst>
                            <a:ext uri="{FF2B5EF4-FFF2-40B4-BE49-F238E27FC236}">
                              <a16:creationId xmlns:a16="http://schemas.microsoft.com/office/drawing/2014/main" id="{F1D0CD28-ADEC-FF42-777F-80005DF0C4D2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>
                          <a:off x="508808" y="2416819"/>
                          <a:ext cx="1814931" cy="1814931"/>
                        </a:xfrm>
                        <a:prstGeom prst="line">
                          <a:avLst/>
                        </a:prstGeom>
                        <a:ln w="28575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37" name="Straight Connector 136">
                          <a:extLst>
                            <a:ext uri="{FF2B5EF4-FFF2-40B4-BE49-F238E27FC236}">
                              <a16:creationId xmlns:a16="http://schemas.microsoft.com/office/drawing/2014/main" id="{912D0087-5122-283C-8E70-C5A9D5D41C1D}"/>
                            </a:ext>
                          </a:extLst>
                        </p:cNvPr>
                        <p:cNvCxnSpPr>
                          <a:cxnSpLocks/>
                        </p:cNvCxnSpPr>
                        <p:nvPr/>
                      </p:nvCxnSpPr>
                      <p:spPr>
                        <a:xfrm flipH="1">
                          <a:off x="508808" y="4338524"/>
                          <a:ext cx="1814931" cy="1814931"/>
                        </a:xfrm>
                        <a:prstGeom prst="line">
                          <a:avLst/>
                        </a:prstGeom>
                        <a:ln w="28575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8" name="Group 17">
                        <a:extLst>
                          <a:ext uri="{FF2B5EF4-FFF2-40B4-BE49-F238E27FC236}">
                            <a16:creationId xmlns:a16="http://schemas.microsoft.com/office/drawing/2014/main" id="{89018871-600F-E7B3-B0FB-612F73FB453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982981" y="4050956"/>
                        <a:ext cx="730286" cy="727738"/>
                        <a:chOff x="2374376" y="4023343"/>
                        <a:chExt cx="730286" cy="727738"/>
                      </a:xfrm>
                    </p:grpSpPr>
                    <p:grpSp>
                      <p:nvGrpSpPr>
                        <p:cNvPr id="17" name="Group 16">
                          <a:extLst>
                            <a:ext uri="{FF2B5EF4-FFF2-40B4-BE49-F238E27FC236}">
                              <a16:creationId xmlns:a16="http://schemas.microsoft.com/office/drawing/2014/main" id="{7D42F0CE-7220-0B92-9683-73C3E46EE69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374376" y="4023343"/>
                          <a:ext cx="730286" cy="727738"/>
                          <a:chOff x="2374376" y="4023343"/>
                          <a:chExt cx="730286" cy="727738"/>
                        </a:xfrm>
                      </p:grpSpPr>
                      <p:sp>
                        <p:nvSpPr>
                          <p:cNvPr id="175" name="Oval 174">
                            <a:extLst>
                              <a:ext uri="{FF2B5EF4-FFF2-40B4-BE49-F238E27FC236}">
                                <a16:creationId xmlns:a16="http://schemas.microsoft.com/office/drawing/2014/main" id="{644F5E8C-FDF6-4824-D67B-65C1DDC559C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74376" y="4023343"/>
                            <a:ext cx="730286" cy="727738"/>
                          </a:xfrm>
                          <a:prstGeom prst="ellipse">
                            <a:avLst/>
                          </a:prstGeom>
                          <a:solidFill>
                            <a:schemeClr val="bg2"/>
                          </a:solidFill>
                          <a:ln>
                            <a:noFill/>
                          </a:ln>
                          <a:effectLst>
                            <a:outerShdw blurRad="38100" sx="99000" sy="99000" algn="ctr" rotWithShape="0">
                              <a:prstClr val="black">
                                <a:alpha val="20000"/>
                              </a:prstClr>
                            </a:outerShdw>
                          </a:effectLst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dirty="0"/>
                          </a:p>
                        </p:txBody>
                      </p:sp>
                      <p:sp>
                        <p:nvSpPr>
                          <p:cNvPr id="176" name="Circle: Hollow 175">
                            <a:extLst>
                              <a:ext uri="{FF2B5EF4-FFF2-40B4-BE49-F238E27FC236}">
                                <a16:creationId xmlns:a16="http://schemas.microsoft.com/office/drawing/2014/main" id="{E6C9FB1D-4BEB-AB36-0493-ADCDEC6A864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419038" y="4067849"/>
                            <a:ext cx="640962" cy="638725"/>
                          </a:xfrm>
                          <a:prstGeom prst="donut">
                            <a:avLst>
                              <a:gd name="adj" fmla="val 4697"/>
                            </a:avLst>
                          </a:prstGeom>
                          <a:solidFill>
                            <a:schemeClr val="accent1"/>
                          </a:solidFill>
                          <a:ln>
                            <a:noFill/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dirty="0"/>
                          </a:p>
                        </p:txBody>
                      </p:sp>
                    </p:grpSp>
                    <p:sp>
                      <p:nvSpPr>
                        <p:cNvPr id="135" name="Freeform: Shape 134">
                          <a:extLst>
                            <a:ext uri="{FF2B5EF4-FFF2-40B4-BE49-F238E27FC236}">
                              <a16:creationId xmlns:a16="http://schemas.microsoft.com/office/drawing/2014/main" id="{8233E127-9154-9BAE-F200-B26BDE81840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578022" y="4225438"/>
                          <a:ext cx="322994" cy="323548"/>
                        </a:xfrm>
                        <a:custGeom>
                          <a:avLst/>
                          <a:gdLst>
                            <a:gd name="connsiteX0" fmla="*/ 1095069 w 1916379"/>
                            <a:gd name="connsiteY0" fmla="*/ 797209 h 1919670"/>
                            <a:gd name="connsiteX1" fmla="*/ 1209902 w 1916379"/>
                            <a:gd name="connsiteY1" fmla="*/ 797209 h 1919670"/>
                            <a:gd name="connsiteX2" fmla="*/ 1264629 w 1916379"/>
                            <a:gd name="connsiteY2" fmla="*/ 797209 h 1919670"/>
                            <a:gd name="connsiteX3" fmla="*/ 1752127 w 1916379"/>
                            <a:gd name="connsiteY3" fmla="*/ 797209 h 1919670"/>
                            <a:gd name="connsiteX4" fmla="*/ 1752128 w 1916379"/>
                            <a:gd name="connsiteY4" fmla="*/ 797209 h 1919670"/>
                            <a:gd name="connsiteX5" fmla="*/ 1806873 w 1916379"/>
                            <a:gd name="connsiteY5" fmla="*/ 797209 h 1919670"/>
                            <a:gd name="connsiteX6" fmla="*/ 1806873 w 1916379"/>
                            <a:gd name="connsiteY6" fmla="*/ 1837551 h 1919670"/>
                            <a:gd name="connsiteX7" fmla="*/ 1782821 w 1916379"/>
                            <a:gd name="connsiteY7" fmla="*/ 1895618 h 1919670"/>
                            <a:gd name="connsiteX8" fmla="*/ 1724739 w 1916379"/>
                            <a:gd name="connsiteY8" fmla="*/ 1919670 h 1919670"/>
                            <a:gd name="connsiteX9" fmla="*/ 1067696 w 1916379"/>
                            <a:gd name="connsiteY9" fmla="*/ 1919670 h 1919670"/>
                            <a:gd name="connsiteX10" fmla="*/ 1067695 w 1916379"/>
                            <a:gd name="connsiteY10" fmla="*/ 1919670 h 1919670"/>
                            <a:gd name="connsiteX11" fmla="*/ 1087056 w 1916379"/>
                            <a:gd name="connsiteY11" fmla="*/ 1911658 h 1919670"/>
                            <a:gd name="connsiteX12" fmla="*/ 1095068 w 1916379"/>
                            <a:gd name="connsiteY12" fmla="*/ 1892297 h 1919670"/>
                            <a:gd name="connsiteX13" fmla="*/ 1095068 w 1916379"/>
                            <a:gd name="connsiteY13" fmla="*/ 1864924 h 1919670"/>
                            <a:gd name="connsiteX14" fmla="*/ 1095069 w 1916379"/>
                            <a:gd name="connsiteY14" fmla="*/ 1864924 h 1919670"/>
                            <a:gd name="connsiteX15" fmla="*/ 706486 w 1916379"/>
                            <a:gd name="connsiteY15" fmla="*/ 797208 h 1919670"/>
                            <a:gd name="connsiteX16" fmla="*/ 706486 w 1916379"/>
                            <a:gd name="connsiteY16" fmla="*/ 797209 h 1919670"/>
                            <a:gd name="connsiteX17" fmla="*/ 821312 w 1916379"/>
                            <a:gd name="connsiteY17" fmla="*/ 797209 h 1919670"/>
                            <a:gd name="connsiteX18" fmla="*/ 821312 w 1916379"/>
                            <a:gd name="connsiteY18" fmla="*/ 797208 h 1919670"/>
                            <a:gd name="connsiteX19" fmla="*/ 1067695 w 1916379"/>
                            <a:gd name="connsiteY19" fmla="*/ 742463 h 1919670"/>
                            <a:gd name="connsiteX20" fmla="*/ 1040323 w 1916379"/>
                            <a:gd name="connsiteY20" fmla="*/ 769836 h 1919670"/>
                            <a:gd name="connsiteX21" fmla="*/ 1040323 w 1916379"/>
                            <a:gd name="connsiteY21" fmla="*/ 797208 h 1919670"/>
                            <a:gd name="connsiteX22" fmla="*/ 876058 w 1916379"/>
                            <a:gd name="connsiteY22" fmla="*/ 797208 h 1919670"/>
                            <a:gd name="connsiteX23" fmla="*/ 876058 w 1916379"/>
                            <a:gd name="connsiteY23" fmla="*/ 797209 h 1919670"/>
                            <a:gd name="connsiteX24" fmla="*/ 876058 w 1916379"/>
                            <a:gd name="connsiteY24" fmla="*/ 1864911 h 1919670"/>
                            <a:gd name="connsiteX25" fmla="*/ 1040323 w 1916379"/>
                            <a:gd name="connsiteY25" fmla="*/ 1864911 h 1919670"/>
                            <a:gd name="connsiteX26" fmla="*/ 1040323 w 1916379"/>
                            <a:gd name="connsiteY26" fmla="*/ 797209 h 1919670"/>
                            <a:gd name="connsiteX27" fmla="*/ 1040324 w 1916379"/>
                            <a:gd name="connsiteY27" fmla="*/ 797209 h 1919670"/>
                            <a:gd name="connsiteX28" fmla="*/ 1040324 w 1916379"/>
                            <a:gd name="connsiteY28" fmla="*/ 769837 h 1919670"/>
                            <a:gd name="connsiteX29" fmla="*/ 1067696 w 1916379"/>
                            <a:gd name="connsiteY29" fmla="*/ 742464 h 1919670"/>
                            <a:gd name="connsiteX30" fmla="*/ 1087052 w 1916379"/>
                            <a:gd name="connsiteY30" fmla="*/ 750480 h 1919670"/>
                            <a:gd name="connsiteX31" fmla="*/ 1087052 w 1916379"/>
                            <a:gd name="connsiteY31" fmla="*/ 750479 h 1919670"/>
                            <a:gd name="connsiteX32" fmla="*/ 1067695 w 1916379"/>
                            <a:gd name="connsiteY32" fmla="*/ 742463 h 1919670"/>
                            <a:gd name="connsiteX33" fmla="*/ 848685 w 1916379"/>
                            <a:gd name="connsiteY33" fmla="*/ 742463 h 1919670"/>
                            <a:gd name="connsiteX34" fmla="*/ 821312 w 1916379"/>
                            <a:gd name="connsiteY34" fmla="*/ 769836 h 1919670"/>
                            <a:gd name="connsiteX35" fmla="*/ 821312 w 1916379"/>
                            <a:gd name="connsiteY35" fmla="*/ 769837 h 1919670"/>
                            <a:gd name="connsiteX36" fmla="*/ 848685 w 1916379"/>
                            <a:gd name="connsiteY36" fmla="*/ 742464 h 1919670"/>
                            <a:gd name="connsiteX37" fmla="*/ 876058 w 1916379"/>
                            <a:gd name="connsiteY37" fmla="*/ 769837 h 1919670"/>
                            <a:gd name="connsiteX38" fmla="*/ 876058 w 1916379"/>
                            <a:gd name="connsiteY38" fmla="*/ 769836 h 1919670"/>
                            <a:gd name="connsiteX39" fmla="*/ 848685 w 1916379"/>
                            <a:gd name="connsiteY39" fmla="*/ 742463 h 1919670"/>
                            <a:gd name="connsiteX40" fmla="*/ 1779500 w 1916379"/>
                            <a:gd name="connsiteY40" fmla="*/ 742452 h 1919670"/>
                            <a:gd name="connsiteX41" fmla="*/ 1779476 w 1916379"/>
                            <a:gd name="connsiteY41" fmla="*/ 742462 h 1919670"/>
                            <a:gd name="connsiteX42" fmla="*/ 1779524 w 1916379"/>
                            <a:gd name="connsiteY42" fmla="*/ 742462 h 1919670"/>
                            <a:gd name="connsiteX43" fmla="*/ 954036 w 1916379"/>
                            <a:gd name="connsiteY43" fmla="*/ 468341 h 1919670"/>
                            <a:gd name="connsiteX44" fmla="*/ 954041 w 1916379"/>
                            <a:gd name="connsiteY44" fmla="*/ 468342 h 1919670"/>
                            <a:gd name="connsiteX45" fmla="*/ 954050 w 1916379"/>
                            <a:gd name="connsiteY45" fmla="*/ 468342 h 1919670"/>
                            <a:gd name="connsiteX46" fmla="*/ 954048 w 1916379"/>
                            <a:gd name="connsiteY46" fmla="*/ 468341 h 1919670"/>
                            <a:gd name="connsiteX47" fmla="*/ 937206 w 1916379"/>
                            <a:gd name="connsiteY47" fmla="*/ 457846 h 1919670"/>
                            <a:gd name="connsiteX48" fmla="*/ 943078 w 1916379"/>
                            <a:gd name="connsiteY48" fmla="*/ 463627 h 1919670"/>
                            <a:gd name="connsiteX49" fmla="*/ 944449 w 1916379"/>
                            <a:gd name="connsiteY49" fmla="*/ 465009 h 1919670"/>
                            <a:gd name="connsiteX50" fmla="*/ 944493 w 1916379"/>
                            <a:gd name="connsiteY50" fmla="*/ 465021 h 1919670"/>
                            <a:gd name="connsiteX51" fmla="*/ 944493 w 1916379"/>
                            <a:gd name="connsiteY51" fmla="*/ 465021 h 1919670"/>
                            <a:gd name="connsiteX52" fmla="*/ 944450 w 1916379"/>
                            <a:gd name="connsiteY52" fmla="*/ 465009 h 1919670"/>
                            <a:gd name="connsiteX53" fmla="*/ 943123 w 1916379"/>
                            <a:gd name="connsiteY53" fmla="*/ 463671 h 1919670"/>
                            <a:gd name="connsiteX54" fmla="*/ 943079 w 1916379"/>
                            <a:gd name="connsiteY54" fmla="*/ 463628 h 1919670"/>
                            <a:gd name="connsiteX55" fmla="*/ 943035 w 1916379"/>
                            <a:gd name="connsiteY55" fmla="*/ 463584 h 1919670"/>
                            <a:gd name="connsiteX56" fmla="*/ 937208 w 1916379"/>
                            <a:gd name="connsiteY56" fmla="*/ 457847 h 1919670"/>
                            <a:gd name="connsiteX57" fmla="*/ 980516 w 1916379"/>
                            <a:gd name="connsiteY57" fmla="*/ 456494 h 1919670"/>
                            <a:gd name="connsiteX58" fmla="*/ 978117 w 1916379"/>
                            <a:gd name="connsiteY58" fmla="*/ 458857 h 1919670"/>
                            <a:gd name="connsiteX59" fmla="*/ 978118 w 1916379"/>
                            <a:gd name="connsiteY59" fmla="*/ 458856 h 1919670"/>
                            <a:gd name="connsiteX60" fmla="*/ 980516 w 1916379"/>
                            <a:gd name="connsiteY60" fmla="*/ 456494 h 1919670"/>
                            <a:gd name="connsiteX61" fmla="*/ 981764 w 1916379"/>
                            <a:gd name="connsiteY61" fmla="*/ 455265 h 1919670"/>
                            <a:gd name="connsiteX62" fmla="*/ 981763 w 1916379"/>
                            <a:gd name="connsiteY62" fmla="*/ 455266 h 1919670"/>
                            <a:gd name="connsiteX63" fmla="*/ 981763 w 1916379"/>
                            <a:gd name="connsiteY63" fmla="*/ 455279 h 1919670"/>
                            <a:gd name="connsiteX64" fmla="*/ 981764 w 1916379"/>
                            <a:gd name="connsiteY64" fmla="*/ 455277 h 1919670"/>
                            <a:gd name="connsiteX65" fmla="*/ 934419 w 1916379"/>
                            <a:gd name="connsiteY65" fmla="*/ 454903 h 1919670"/>
                            <a:gd name="connsiteX66" fmla="*/ 934419 w 1916379"/>
                            <a:gd name="connsiteY66" fmla="*/ 454904 h 1919670"/>
                            <a:gd name="connsiteX67" fmla="*/ 936335 w 1916379"/>
                            <a:gd name="connsiteY67" fmla="*/ 456835 h 1919670"/>
                            <a:gd name="connsiteX68" fmla="*/ 936335 w 1916379"/>
                            <a:gd name="connsiteY68" fmla="*/ 456834 h 1919670"/>
                            <a:gd name="connsiteX69" fmla="*/ 981998 w 1916379"/>
                            <a:gd name="connsiteY69" fmla="*/ 454898 h 1919670"/>
                            <a:gd name="connsiteX70" fmla="*/ 981964 w 1916379"/>
                            <a:gd name="connsiteY70" fmla="*/ 454953 h 1919670"/>
                            <a:gd name="connsiteX71" fmla="*/ 981998 w 1916379"/>
                            <a:gd name="connsiteY71" fmla="*/ 454919 h 1919670"/>
                            <a:gd name="connsiteX72" fmla="*/ 1000574 w 1916379"/>
                            <a:gd name="connsiteY72" fmla="*/ 424607 h 1919670"/>
                            <a:gd name="connsiteX73" fmla="*/ 1000574 w 1916379"/>
                            <a:gd name="connsiteY73" fmla="*/ 424608 h 1919670"/>
                            <a:gd name="connsiteX74" fmla="*/ 1000573 w 1916379"/>
                            <a:gd name="connsiteY74" fmla="*/ 424608 h 1919670"/>
                            <a:gd name="connsiteX75" fmla="*/ 981999 w 1916379"/>
                            <a:gd name="connsiteY75" fmla="*/ 454893 h 1919670"/>
                            <a:gd name="connsiteX76" fmla="*/ 981999 w 1916379"/>
                            <a:gd name="connsiteY76" fmla="*/ 454894 h 1919670"/>
                            <a:gd name="connsiteX77" fmla="*/ 1000573 w 1916379"/>
                            <a:gd name="connsiteY77" fmla="*/ 424608 h 1919670"/>
                            <a:gd name="connsiteX78" fmla="*/ 1018269 w 1916379"/>
                            <a:gd name="connsiteY78" fmla="*/ 430120 h 1919670"/>
                            <a:gd name="connsiteX79" fmla="*/ 1072980 w 1916379"/>
                            <a:gd name="connsiteY79" fmla="*/ 455016 h 1919670"/>
                            <a:gd name="connsiteX80" fmla="*/ 1093258 w 1916379"/>
                            <a:gd name="connsiteY80" fmla="*/ 468690 h 1919670"/>
                            <a:gd name="connsiteX81" fmla="*/ 1093260 w 1916379"/>
                            <a:gd name="connsiteY81" fmla="*/ 468690 h 1919670"/>
                            <a:gd name="connsiteX82" fmla="*/ 1072980 w 1916379"/>
                            <a:gd name="connsiteY82" fmla="*/ 455015 h 1919670"/>
                            <a:gd name="connsiteX83" fmla="*/ 1018269 w 1916379"/>
                            <a:gd name="connsiteY83" fmla="*/ 430119 h 1919670"/>
                            <a:gd name="connsiteX84" fmla="*/ 958242 w 1916379"/>
                            <a:gd name="connsiteY84" fmla="*/ 415271 h 1919670"/>
                            <a:gd name="connsiteX85" fmla="*/ 942223 w 1916379"/>
                            <a:gd name="connsiteY85" fmla="*/ 419476 h 1919670"/>
                            <a:gd name="connsiteX86" fmla="*/ 942222 w 1916379"/>
                            <a:gd name="connsiteY86" fmla="*/ 419477 h 1919670"/>
                            <a:gd name="connsiteX87" fmla="*/ 958243 w 1916379"/>
                            <a:gd name="connsiteY87" fmla="*/ 415272 h 1919670"/>
                            <a:gd name="connsiteX88" fmla="*/ 974442 w 1916379"/>
                            <a:gd name="connsiteY88" fmla="*/ 419280 h 1919670"/>
                            <a:gd name="connsiteX89" fmla="*/ 981818 w 1916379"/>
                            <a:gd name="connsiteY89" fmla="*/ 431494 h 1919670"/>
                            <a:gd name="connsiteX90" fmla="*/ 981965 w 1916379"/>
                            <a:gd name="connsiteY90" fmla="*/ 450628 h 1919670"/>
                            <a:gd name="connsiteX91" fmla="*/ 980543 w 1916379"/>
                            <a:gd name="connsiteY91" fmla="*/ 456383 h 1919670"/>
                            <a:gd name="connsiteX92" fmla="*/ 978039 w 1916379"/>
                            <a:gd name="connsiteY92" fmla="*/ 458903 h 1919670"/>
                            <a:gd name="connsiteX93" fmla="*/ 976661 w 1916379"/>
                            <a:gd name="connsiteY93" fmla="*/ 460290 h 1919670"/>
                            <a:gd name="connsiteX94" fmla="*/ 971807 w 1916379"/>
                            <a:gd name="connsiteY94" fmla="*/ 465071 h 1919670"/>
                            <a:gd name="connsiteX95" fmla="*/ 971806 w 1916379"/>
                            <a:gd name="connsiteY95" fmla="*/ 465071 h 1919670"/>
                            <a:gd name="connsiteX96" fmla="*/ 971758 w 1916379"/>
                            <a:gd name="connsiteY96" fmla="*/ 465118 h 1919670"/>
                            <a:gd name="connsiteX97" fmla="*/ 964596 w 1916379"/>
                            <a:gd name="connsiteY97" fmla="*/ 467018 h 1919670"/>
                            <a:gd name="connsiteX98" fmla="*/ 964595 w 1916379"/>
                            <a:gd name="connsiteY98" fmla="*/ 467019 h 1919670"/>
                            <a:gd name="connsiteX99" fmla="*/ 960429 w 1916379"/>
                            <a:gd name="connsiteY99" fmla="*/ 468124 h 1919670"/>
                            <a:gd name="connsiteX100" fmla="*/ 960190 w 1916379"/>
                            <a:gd name="connsiteY100" fmla="*/ 468188 h 1919670"/>
                            <a:gd name="connsiteX101" fmla="*/ 958297 w 1916379"/>
                            <a:gd name="connsiteY101" fmla="*/ 468691 h 1919670"/>
                            <a:gd name="connsiteX102" fmla="*/ 958066 w 1916379"/>
                            <a:gd name="connsiteY102" fmla="*/ 468691 h 1919670"/>
                            <a:gd name="connsiteX103" fmla="*/ 958062 w 1916379"/>
                            <a:gd name="connsiteY103" fmla="*/ 468690 h 1919670"/>
                            <a:gd name="connsiteX104" fmla="*/ 958061 w 1916379"/>
                            <a:gd name="connsiteY104" fmla="*/ 468690 h 1919670"/>
                            <a:gd name="connsiteX105" fmla="*/ 952063 w 1916379"/>
                            <a:gd name="connsiteY105" fmla="*/ 467103 h 1919670"/>
                            <a:gd name="connsiteX106" fmla="*/ 952066 w 1916379"/>
                            <a:gd name="connsiteY106" fmla="*/ 467105 h 1919670"/>
                            <a:gd name="connsiteX107" fmla="*/ 958061 w 1916379"/>
                            <a:gd name="connsiteY107" fmla="*/ 468691 h 1919670"/>
                            <a:gd name="connsiteX108" fmla="*/ 958189 w 1916379"/>
                            <a:gd name="connsiteY108" fmla="*/ 468725 h 1919670"/>
                            <a:gd name="connsiteX109" fmla="*/ 958187 w 1916379"/>
                            <a:gd name="connsiteY109" fmla="*/ 468726 h 1919670"/>
                            <a:gd name="connsiteX110" fmla="*/ 958318 w 1916379"/>
                            <a:gd name="connsiteY110" fmla="*/ 468691 h 1919670"/>
                            <a:gd name="connsiteX111" fmla="*/ 958298 w 1916379"/>
                            <a:gd name="connsiteY111" fmla="*/ 468691 h 1919670"/>
                            <a:gd name="connsiteX112" fmla="*/ 960101 w 1916379"/>
                            <a:gd name="connsiteY112" fmla="*/ 468212 h 1919670"/>
                            <a:gd name="connsiteX113" fmla="*/ 960190 w 1916379"/>
                            <a:gd name="connsiteY113" fmla="*/ 468188 h 1919670"/>
                            <a:gd name="connsiteX114" fmla="*/ 964594 w 1916379"/>
                            <a:gd name="connsiteY114" fmla="*/ 467020 h 1919670"/>
                            <a:gd name="connsiteX115" fmla="*/ 971758 w 1916379"/>
                            <a:gd name="connsiteY115" fmla="*/ 465119 h 1919670"/>
                            <a:gd name="connsiteX116" fmla="*/ 971806 w 1916379"/>
                            <a:gd name="connsiteY116" fmla="*/ 465072 h 1919670"/>
                            <a:gd name="connsiteX117" fmla="*/ 976660 w 1916379"/>
                            <a:gd name="connsiteY117" fmla="*/ 460291 h 1919670"/>
                            <a:gd name="connsiteX118" fmla="*/ 976706 w 1916379"/>
                            <a:gd name="connsiteY118" fmla="*/ 460245 h 1919670"/>
                            <a:gd name="connsiteX119" fmla="*/ 978039 w 1916379"/>
                            <a:gd name="connsiteY119" fmla="*/ 458904 h 1919670"/>
                            <a:gd name="connsiteX120" fmla="*/ 980544 w 1916379"/>
                            <a:gd name="connsiteY120" fmla="*/ 456383 h 1919670"/>
                            <a:gd name="connsiteX121" fmla="*/ 980517 w 1916379"/>
                            <a:gd name="connsiteY121" fmla="*/ 456492 h 1919670"/>
                            <a:gd name="connsiteX122" fmla="*/ 980517 w 1916379"/>
                            <a:gd name="connsiteY122" fmla="*/ 456492 h 1919670"/>
                            <a:gd name="connsiteX123" fmla="*/ 980544 w 1916379"/>
                            <a:gd name="connsiteY123" fmla="*/ 456383 h 1919670"/>
                            <a:gd name="connsiteX124" fmla="*/ 981959 w 1916379"/>
                            <a:gd name="connsiteY124" fmla="*/ 454959 h 1919670"/>
                            <a:gd name="connsiteX125" fmla="*/ 981960 w 1916379"/>
                            <a:gd name="connsiteY125" fmla="*/ 454958 h 1919670"/>
                            <a:gd name="connsiteX126" fmla="*/ 980544 w 1916379"/>
                            <a:gd name="connsiteY126" fmla="*/ 456383 h 1919670"/>
                            <a:gd name="connsiteX127" fmla="*/ 981965 w 1916379"/>
                            <a:gd name="connsiteY127" fmla="*/ 450632 h 1919670"/>
                            <a:gd name="connsiteX128" fmla="*/ 981965 w 1916379"/>
                            <a:gd name="connsiteY128" fmla="*/ 450628 h 1919670"/>
                            <a:gd name="connsiteX129" fmla="*/ 981965 w 1916379"/>
                            <a:gd name="connsiteY129" fmla="*/ 450627 h 1919670"/>
                            <a:gd name="connsiteX130" fmla="*/ 981966 w 1916379"/>
                            <a:gd name="connsiteY130" fmla="*/ 450623 h 1919670"/>
                            <a:gd name="connsiteX131" fmla="*/ 981819 w 1916379"/>
                            <a:gd name="connsiteY131" fmla="*/ 431495 h 1919670"/>
                            <a:gd name="connsiteX132" fmla="*/ 981818 w 1916379"/>
                            <a:gd name="connsiteY132" fmla="*/ 431493 h 1919670"/>
                            <a:gd name="connsiteX133" fmla="*/ 981818 w 1916379"/>
                            <a:gd name="connsiteY133" fmla="*/ 431491 h 1919670"/>
                            <a:gd name="connsiteX134" fmla="*/ 974443 w 1916379"/>
                            <a:gd name="connsiteY134" fmla="*/ 419279 h 1919670"/>
                            <a:gd name="connsiteX135" fmla="*/ 958246 w 1916379"/>
                            <a:gd name="connsiteY135" fmla="*/ 415271 h 1919670"/>
                            <a:gd name="connsiteX136" fmla="*/ 958244 w 1916379"/>
                            <a:gd name="connsiteY136" fmla="*/ 415272 h 1919670"/>
                            <a:gd name="connsiteX137" fmla="*/ 1315604 w 1916379"/>
                            <a:gd name="connsiteY137" fmla="*/ 59953 h 1919670"/>
                            <a:gd name="connsiteX138" fmla="*/ 1253313 w 1916379"/>
                            <a:gd name="connsiteY138" fmla="*/ 82222 h 1919670"/>
                            <a:gd name="connsiteX139" fmla="*/ 1055285 w 1916379"/>
                            <a:gd name="connsiteY139" fmla="*/ 335394 h 1919670"/>
                            <a:gd name="connsiteX140" fmla="*/ 1007120 w 1916379"/>
                            <a:gd name="connsiteY140" fmla="*/ 413932 h 1919670"/>
                            <a:gd name="connsiteX141" fmla="*/ 973709 w 1916379"/>
                            <a:gd name="connsiteY141" fmla="*/ 413932 h 1919670"/>
                            <a:gd name="connsiteX142" fmla="*/ 958214 w 1916379"/>
                            <a:gd name="connsiteY142" fmla="*/ 388043 h 1919670"/>
                            <a:gd name="connsiteX143" fmla="*/ 958214 w 1916379"/>
                            <a:gd name="connsiteY143" fmla="*/ 388043 h 1919670"/>
                            <a:gd name="connsiteX144" fmla="*/ 973709 w 1916379"/>
                            <a:gd name="connsiteY144" fmla="*/ 413932 h 1919670"/>
                            <a:gd name="connsiteX145" fmla="*/ 942713 w 1916379"/>
                            <a:gd name="connsiteY145" fmla="*/ 413932 h 1919670"/>
                            <a:gd name="connsiteX146" fmla="*/ 942712 w 1916379"/>
                            <a:gd name="connsiteY146" fmla="*/ 413933 h 1919670"/>
                            <a:gd name="connsiteX147" fmla="*/ 942711 w 1916379"/>
                            <a:gd name="connsiteY147" fmla="*/ 413933 h 1919670"/>
                            <a:gd name="connsiteX148" fmla="*/ 940833 w 1916379"/>
                            <a:gd name="connsiteY148" fmla="*/ 417071 h 1919670"/>
                            <a:gd name="connsiteX149" fmla="*/ 937946 w 1916379"/>
                            <a:gd name="connsiteY149" fmla="*/ 417727 h 1919670"/>
                            <a:gd name="connsiteX150" fmla="*/ 915799 w 1916379"/>
                            <a:gd name="connsiteY150" fmla="*/ 424624 h 1919670"/>
                            <a:gd name="connsiteX151" fmla="*/ 915798 w 1916379"/>
                            <a:gd name="connsiteY151" fmla="*/ 424624 h 1919670"/>
                            <a:gd name="connsiteX152" fmla="*/ 915798 w 1916379"/>
                            <a:gd name="connsiteY152" fmla="*/ 424625 h 1919670"/>
                            <a:gd name="connsiteX153" fmla="*/ 937945 w 1916379"/>
                            <a:gd name="connsiteY153" fmla="*/ 417728 h 1919670"/>
                            <a:gd name="connsiteX154" fmla="*/ 940832 w 1916379"/>
                            <a:gd name="connsiteY154" fmla="*/ 417072 h 1919670"/>
                            <a:gd name="connsiteX155" fmla="*/ 934645 w 1916379"/>
                            <a:gd name="connsiteY155" fmla="*/ 427404 h 1919670"/>
                            <a:gd name="connsiteX156" fmla="*/ 934606 w 1916379"/>
                            <a:gd name="connsiteY156" fmla="*/ 432217 h 1919670"/>
                            <a:gd name="connsiteX157" fmla="*/ 931595 w 1916379"/>
                            <a:gd name="connsiteY157" fmla="*/ 437253 h 1919670"/>
                            <a:gd name="connsiteX158" fmla="*/ 934467 w 1916379"/>
                            <a:gd name="connsiteY158" fmla="*/ 449115 h 1919670"/>
                            <a:gd name="connsiteX159" fmla="*/ 934467 w 1916379"/>
                            <a:gd name="connsiteY159" fmla="*/ 449114 h 1919670"/>
                            <a:gd name="connsiteX160" fmla="*/ 934467 w 1916379"/>
                            <a:gd name="connsiteY160" fmla="*/ 449110 h 1919670"/>
                            <a:gd name="connsiteX161" fmla="*/ 931596 w 1916379"/>
                            <a:gd name="connsiteY161" fmla="*/ 437252 h 1919670"/>
                            <a:gd name="connsiteX162" fmla="*/ 934606 w 1916379"/>
                            <a:gd name="connsiteY162" fmla="*/ 432218 h 1919670"/>
                            <a:gd name="connsiteX163" fmla="*/ 934606 w 1916379"/>
                            <a:gd name="connsiteY163" fmla="*/ 432217 h 1919670"/>
                            <a:gd name="connsiteX164" fmla="*/ 934607 w 1916379"/>
                            <a:gd name="connsiteY164" fmla="*/ 432215 h 1919670"/>
                            <a:gd name="connsiteX165" fmla="*/ 934646 w 1916379"/>
                            <a:gd name="connsiteY165" fmla="*/ 427403 h 1919670"/>
                            <a:gd name="connsiteX166" fmla="*/ 940833 w 1916379"/>
                            <a:gd name="connsiteY166" fmla="*/ 417071 h 1919670"/>
                            <a:gd name="connsiteX167" fmla="*/ 940834 w 1916379"/>
                            <a:gd name="connsiteY167" fmla="*/ 417071 h 1919670"/>
                            <a:gd name="connsiteX168" fmla="*/ 942712 w 1916379"/>
                            <a:gd name="connsiteY168" fmla="*/ 413933 h 1919670"/>
                            <a:gd name="connsiteX169" fmla="*/ 973710 w 1916379"/>
                            <a:gd name="connsiteY169" fmla="*/ 413933 h 1919670"/>
                            <a:gd name="connsiteX170" fmla="*/ 1007119 w 1916379"/>
                            <a:gd name="connsiteY170" fmla="*/ 413933 h 1919670"/>
                            <a:gd name="connsiteX171" fmla="*/ 1007120 w 1916379"/>
                            <a:gd name="connsiteY171" fmla="*/ 413932 h 1919670"/>
                            <a:gd name="connsiteX172" fmla="*/ 1248754 w 1916379"/>
                            <a:gd name="connsiteY172" fmla="*/ 413932 h 1919670"/>
                            <a:gd name="connsiteX173" fmla="*/ 1247068 w 1916379"/>
                            <a:gd name="connsiteY173" fmla="*/ 414174 h 1919670"/>
                            <a:gd name="connsiteX174" fmla="*/ 1228485 w 1916379"/>
                            <a:gd name="connsiteY174" fmla="*/ 424279 h 1919670"/>
                            <a:gd name="connsiteX175" fmla="*/ 1222648 w 1916379"/>
                            <a:gd name="connsiteY175" fmla="*/ 444614 h 1919670"/>
                            <a:gd name="connsiteX176" fmla="*/ 1233049 w 1916379"/>
                            <a:gd name="connsiteY176" fmla="*/ 463027 h 1919670"/>
                            <a:gd name="connsiteX177" fmla="*/ 1253483 w 1916379"/>
                            <a:gd name="connsiteY177" fmla="*/ 468538 h 1919670"/>
                            <a:gd name="connsiteX178" fmla="*/ 1253484 w 1916379"/>
                            <a:gd name="connsiteY178" fmla="*/ 468538 h 1919670"/>
                            <a:gd name="connsiteX179" fmla="*/ 1233050 w 1916379"/>
                            <a:gd name="connsiteY179" fmla="*/ 463027 h 1919670"/>
                            <a:gd name="connsiteX180" fmla="*/ 1222649 w 1916379"/>
                            <a:gd name="connsiteY180" fmla="*/ 444614 h 1919670"/>
                            <a:gd name="connsiteX181" fmla="*/ 1228486 w 1916379"/>
                            <a:gd name="connsiteY181" fmla="*/ 424279 h 1919670"/>
                            <a:gd name="connsiteX182" fmla="*/ 1247069 w 1916379"/>
                            <a:gd name="connsiteY182" fmla="*/ 414174 h 1919670"/>
                            <a:gd name="connsiteX183" fmla="*/ 1248755 w 1916379"/>
                            <a:gd name="connsiteY183" fmla="*/ 413932 h 1919670"/>
                            <a:gd name="connsiteX184" fmla="*/ 1248754 w 1916379"/>
                            <a:gd name="connsiteY184" fmla="*/ 413932 h 1919670"/>
                            <a:gd name="connsiteX185" fmla="*/ 1324365 w 1916379"/>
                            <a:gd name="connsiteY185" fmla="*/ 403078 h 1919670"/>
                            <a:gd name="connsiteX186" fmla="*/ 1427131 w 1916379"/>
                            <a:gd name="connsiteY186" fmla="*/ 373631 h 1919670"/>
                            <a:gd name="connsiteX187" fmla="*/ 1427131 w 1916379"/>
                            <a:gd name="connsiteY187" fmla="*/ 373617 h 1919670"/>
                            <a:gd name="connsiteX188" fmla="*/ 1504940 w 1916379"/>
                            <a:gd name="connsiteY188" fmla="*/ 268874 h 1919670"/>
                            <a:gd name="connsiteX189" fmla="*/ 1485891 w 1916379"/>
                            <a:gd name="connsiteY189" fmla="*/ 140529 h 1919670"/>
                            <a:gd name="connsiteX190" fmla="*/ 1381669 w 1916379"/>
                            <a:gd name="connsiteY190" fmla="*/ 63215 h 1919670"/>
                            <a:gd name="connsiteX191" fmla="*/ 1315604 w 1916379"/>
                            <a:gd name="connsiteY191" fmla="*/ 59953 h 1919670"/>
                            <a:gd name="connsiteX192" fmla="*/ 599962 w 1916379"/>
                            <a:gd name="connsiteY192" fmla="*/ 57464 h 1919670"/>
                            <a:gd name="connsiteX193" fmla="*/ 532206 w 1916379"/>
                            <a:gd name="connsiteY193" fmla="*/ 59364 h 1919670"/>
                            <a:gd name="connsiteX194" fmla="*/ 424960 w 1916379"/>
                            <a:gd name="connsiteY194" fmla="*/ 137738 h 1919670"/>
                            <a:gd name="connsiteX195" fmla="*/ 406998 w 1916379"/>
                            <a:gd name="connsiteY195" fmla="*/ 269360 h 1919670"/>
                            <a:gd name="connsiteX196" fmla="*/ 489330 w 1916379"/>
                            <a:gd name="connsiteY196" fmla="*/ 373593 h 1919670"/>
                            <a:gd name="connsiteX197" fmla="*/ 592071 w 1916379"/>
                            <a:gd name="connsiteY197" fmla="*/ 403041 h 1919670"/>
                            <a:gd name="connsiteX198" fmla="*/ 667939 w 1916379"/>
                            <a:gd name="connsiteY198" fmla="*/ 413932 h 1919670"/>
                            <a:gd name="connsiteX199" fmla="*/ 667945 w 1916379"/>
                            <a:gd name="connsiteY199" fmla="*/ 413932 h 1919670"/>
                            <a:gd name="connsiteX200" fmla="*/ 669366 w 1916379"/>
                            <a:gd name="connsiteY200" fmla="*/ 414136 h 1919670"/>
                            <a:gd name="connsiteX201" fmla="*/ 669366 w 1916379"/>
                            <a:gd name="connsiteY201" fmla="*/ 414150 h 1919670"/>
                            <a:gd name="connsiteX202" fmla="*/ 687949 w 1916379"/>
                            <a:gd name="connsiteY202" fmla="*/ 424254 h 1919670"/>
                            <a:gd name="connsiteX203" fmla="*/ 693786 w 1916379"/>
                            <a:gd name="connsiteY203" fmla="*/ 444589 h 1919670"/>
                            <a:gd name="connsiteX204" fmla="*/ 683385 w 1916379"/>
                            <a:gd name="connsiteY204" fmla="*/ 463003 h 1919670"/>
                            <a:gd name="connsiteX205" fmla="*/ 662951 w 1916379"/>
                            <a:gd name="connsiteY205" fmla="*/ 468514 h 1919670"/>
                            <a:gd name="connsiteX206" fmla="*/ 662952 w 1916379"/>
                            <a:gd name="connsiteY206" fmla="*/ 468514 h 1919670"/>
                            <a:gd name="connsiteX207" fmla="*/ 683386 w 1916379"/>
                            <a:gd name="connsiteY207" fmla="*/ 463003 h 1919670"/>
                            <a:gd name="connsiteX208" fmla="*/ 693787 w 1916379"/>
                            <a:gd name="connsiteY208" fmla="*/ 444589 h 1919670"/>
                            <a:gd name="connsiteX209" fmla="*/ 687950 w 1916379"/>
                            <a:gd name="connsiteY209" fmla="*/ 424254 h 1919670"/>
                            <a:gd name="connsiteX210" fmla="*/ 669367 w 1916379"/>
                            <a:gd name="connsiteY210" fmla="*/ 414150 h 1919670"/>
                            <a:gd name="connsiteX211" fmla="*/ 669367 w 1916379"/>
                            <a:gd name="connsiteY211" fmla="*/ 414136 h 1919670"/>
                            <a:gd name="connsiteX212" fmla="*/ 667946 w 1916379"/>
                            <a:gd name="connsiteY212" fmla="*/ 413932 h 1919670"/>
                            <a:gd name="connsiteX213" fmla="*/ 909242 w 1916379"/>
                            <a:gd name="connsiteY213" fmla="*/ 413932 h 1919670"/>
                            <a:gd name="connsiteX214" fmla="*/ 861080 w 1916379"/>
                            <a:gd name="connsiteY214" fmla="*/ 335385 h 1919670"/>
                            <a:gd name="connsiteX215" fmla="*/ 663065 w 1916379"/>
                            <a:gd name="connsiteY215" fmla="*/ 82215 h 1919670"/>
                            <a:gd name="connsiteX216" fmla="*/ 663065 w 1916379"/>
                            <a:gd name="connsiteY216" fmla="*/ 82229 h 1919670"/>
                            <a:gd name="connsiteX217" fmla="*/ 599962 w 1916379"/>
                            <a:gd name="connsiteY217" fmla="*/ 57464 h 1919670"/>
                            <a:gd name="connsiteX218" fmla="*/ 563422 w 1916379"/>
                            <a:gd name="connsiteY218" fmla="*/ 111 h 1919670"/>
                            <a:gd name="connsiteX219" fmla="*/ 691201 w 1916379"/>
                            <a:gd name="connsiteY219" fmla="*/ 35212 h 1919670"/>
                            <a:gd name="connsiteX220" fmla="*/ 955422 w 1916379"/>
                            <a:gd name="connsiteY220" fmla="*/ 383379 h 1919670"/>
                            <a:gd name="connsiteX221" fmla="*/ 958213 w 1916379"/>
                            <a:gd name="connsiteY221" fmla="*/ 388042 h 1919670"/>
                            <a:gd name="connsiteX222" fmla="*/ 961003 w 1916379"/>
                            <a:gd name="connsiteY222" fmla="*/ 383382 h 1919670"/>
                            <a:gd name="connsiteX223" fmla="*/ 1225247 w 1916379"/>
                            <a:gd name="connsiteY223" fmla="*/ 35209 h 1919670"/>
                            <a:gd name="connsiteX224" fmla="*/ 1225247 w 1916379"/>
                            <a:gd name="connsiteY224" fmla="*/ 35223 h 1919670"/>
                            <a:gd name="connsiteX225" fmla="*/ 1352943 w 1916379"/>
                            <a:gd name="connsiteY225" fmla="*/ 335 h 1919670"/>
                            <a:gd name="connsiteX226" fmla="*/ 1397553 w 1916379"/>
                            <a:gd name="connsiteY226" fmla="*/ 6310 h 1919670"/>
                            <a:gd name="connsiteX227" fmla="*/ 1538405 w 1916379"/>
                            <a:gd name="connsiteY227" fmla="*/ 109682 h 1919670"/>
                            <a:gd name="connsiteX228" fmla="*/ 1562485 w 1916379"/>
                            <a:gd name="connsiteY228" fmla="*/ 282723 h 1919670"/>
                            <a:gd name="connsiteX229" fmla="*/ 1492105 w 1916379"/>
                            <a:gd name="connsiteY229" fmla="*/ 394832 h 1919670"/>
                            <a:gd name="connsiteX230" fmla="*/ 1464805 w 1916379"/>
                            <a:gd name="connsiteY230" fmla="*/ 413932 h 1919670"/>
                            <a:gd name="connsiteX231" fmla="*/ 1464806 w 1916379"/>
                            <a:gd name="connsiteY231" fmla="*/ 413932 h 1919670"/>
                            <a:gd name="connsiteX232" fmla="*/ 1861634 w 1916379"/>
                            <a:gd name="connsiteY232" fmla="*/ 413932 h 1919670"/>
                            <a:gd name="connsiteX233" fmla="*/ 1900354 w 1916379"/>
                            <a:gd name="connsiteY233" fmla="*/ 429972 h 1919670"/>
                            <a:gd name="connsiteX234" fmla="*/ 1916379 w 1916379"/>
                            <a:gd name="connsiteY234" fmla="*/ 468692 h 1919670"/>
                            <a:gd name="connsiteX235" fmla="*/ 1916379 w 1916379"/>
                            <a:gd name="connsiteY235" fmla="*/ 742464 h 1919670"/>
                            <a:gd name="connsiteX236" fmla="*/ 1900354 w 1916379"/>
                            <a:gd name="connsiteY236" fmla="*/ 781169 h 1919670"/>
                            <a:gd name="connsiteX237" fmla="*/ 1861634 w 1916379"/>
                            <a:gd name="connsiteY237" fmla="*/ 797208 h 1919670"/>
                            <a:gd name="connsiteX238" fmla="*/ 1806873 w 1916379"/>
                            <a:gd name="connsiteY238" fmla="*/ 797208 h 1919670"/>
                            <a:gd name="connsiteX239" fmla="*/ 1752127 w 1916379"/>
                            <a:gd name="connsiteY239" fmla="*/ 797208 h 1919670"/>
                            <a:gd name="connsiteX240" fmla="*/ 1264629 w 1916379"/>
                            <a:gd name="connsiteY240" fmla="*/ 797208 h 1919670"/>
                            <a:gd name="connsiteX241" fmla="*/ 1264628 w 1916379"/>
                            <a:gd name="connsiteY241" fmla="*/ 797208 h 1919670"/>
                            <a:gd name="connsiteX242" fmla="*/ 1209902 w 1916379"/>
                            <a:gd name="connsiteY242" fmla="*/ 797208 h 1919670"/>
                            <a:gd name="connsiteX243" fmla="*/ 1209004 w 1916379"/>
                            <a:gd name="connsiteY243" fmla="*/ 761322 h 1919670"/>
                            <a:gd name="connsiteX244" fmla="*/ 1204990 w 1916379"/>
                            <a:gd name="connsiteY244" fmla="*/ 742462 h 1919670"/>
                            <a:gd name="connsiteX245" fmla="*/ 1204989 w 1916379"/>
                            <a:gd name="connsiteY245" fmla="*/ 742462 h 1919670"/>
                            <a:gd name="connsiteX246" fmla="*/ 1188590 w 1916379"/>
                            <a:gd name="connsiteY246" fmla="*/ 665421 h 1919670"/>
                            <a:gd name="connsiteX247" fmla="*/ 970404 w 1916379"/>
                            <a:gd name="connsiteY247" fmla="*/ 471786 h 1919670"/>
                            <a:gd name="connsiteX248" fmla="*/ 958324 w 1916379"/>
                            <a:gd name="connsiteY248" fmla="*/ 469243 h 1919670"/>
                            <a:gd name="connsiteX249" fmla="*/ 958322 w 1916379"/>
                            <a:gd name="connsiteY249" fmla="*/ 469244 h 1919670"/>
                            <a:gd name="connsiteX250" fmla="*/ 958320 w 1916379"/>
                            <a:gd name="connsiteY250" fmla="*/ 469243 h 1919670"/>
                            <a:gd name="connsiteX251" fmla="*/ 945771 w 1916379"/>
                            <a:gd name="connsiteY251" fmla="*/ 471907 h 1919670"/>
                            <a:gd name="connsiteX252" fmla="*/ 727733 w 1916379"/>
                            <a:gd name="connsiteY252" fmla="*/ 665652 h 1919670"/>
                            <a:gd name="connsiteX253" fmla="*/ 711413 w 1916379"/>
                            <a:gd name="connsiteY253" fmla="*/ 742462 h 1919670"/>
                            <a:gd name="connsiteX254" fmla="*/ 1204989 w 1916379"/>
                            <a:gd name="connsiteY254" fmla="*/ 742462 h 1919670"/>
                            <a:gd name="connsiteX255" fmla="*/ 1209003 w 1916379"/>
                            <a:gd name="connsiteY255" fmla="*/ 761322 h 1919670"/>
                            <a:gd name="connsiteX256" fmla="*/ 1209901 w 1916379"/>
                            <a:gd name="connsiteY256" fmla="*/ 797208 h 1919670"/>
                            <a:gd name="connsiteX257" fmla="*/ 1095069 w 1916379"/>
                            <a:gd name="connsiteY257" fmla="*/ 797208 h 1919670"/>
                            <a:gd name="connsiteX258" fmla="*/ 1095069 w 1916379"/>
                            <a:gd name="connsiteY258" fmla="*/ 797209 h 1919670"/>
                            <a:gd name="connsiteX259" fmla="*/ 1095068 w 1916379"/>
                            <a:gd name="connsiteY259" fmla="*/ 797209 h 1919670"/>
                            <a:gd name="connsiteX260" fmla="*/ 1095068 w 1916379"/>
                            <a:gd name="connsiteY260" fmla="*/ 1864924 h 1919670"/>
                            <a:gd name="connsiteX261" fmla="*/ 821313 w 1916379"/>
                            <a:gd name="connsiteY261" fmla="*/ 1864924 h 1919670"/>
                            <a:gd name="connsiteX262" fmla="*/ 821313 w 1916379"/>
                            <a:gd name="connsiteY262" fmla="*/ 1892297 h 1919670"/>
                            <a:gd name="connsiteX263" fmla="*/ 848686 w 1916379"/>
                            <a:gd name="connsiteY263" fmla="*/ 1919670 h 1919670"/>
                            <a:gd name="connsiteX264" fmla="*/ 191639 w 1916379"/>
                            <a:gd name="connsiteY264" fmla="*/ 1919670 h 1919670"/>
                            <a:gd name="connsiteX265" fmla="*/ 133557 w 1916379"/>
                            <a:gd name="connsiteY265" fmla="*/ 1895618 h 1919670"/>
                            <a:gd name="connsiteX266" fmla="*/ 109505 w 1916379"/>
                            <a:gd name="connsiteY266" fmla="*/ 1837551 h 1919670"/>
                            <a:gd name="connsiteX267" fmla="*/ 109505 w 1916379"/>
                            <a:gd name="connsiteY267" fmla="*/ 797209 h 1919670"/>
                            <a:gd name="connsiteX268" fmla="*/ 164250 w 1916379"/>
                            <a:gd name="connsiteY268" fmla="*/ 797209 h 1919670"/>
                            <a:gd name="connsiteX269" fmla="*/ 164251 w 1916379"/>
                            <a:gd name="connsiteY269" fmla="*/ 797209 h 1919670"/>
                            <a:gd name="connsiteX270" fmla="*/ 651757 w 1916379"/>
                            <a:gd name="connsiteY270" fmla="*/ 797209 h 1919670"/>
                            <a:gd name="connsiteX271" fmla="*/ 651096 w 1916379"/>
                            <a:gd name="connsiteY271" fmla="*/ 816759 h 1919670"/>
                            <a:gd name="connsiteX272" fmla="*/ 657327 w 1916379"/>
                            <a:gd name="connsiteY272" fmla="*/ 891056 h 1919670"/>
                            <a:gd name="connsiteX273" fmla="*/ 684403 w 1916379"/>
                            <a:gd name="connsiteY273" fmla="*/ 914712 h 1919670"/>
                            <a:gd name="connsiteX274" fmla="*/ 684403 w 1916379"/>
                            <a:gd name="connsiteY274" fmla="*/ 914731 h 1919670"/>
                            <a:gd name="connsiteX275" fmla="*/ 688176 w 1916379"/>
                            <a:gd name="connsiteY275" fmla="*/ 914462 h 1919670"/>
                            <a:gd name="connsiteX276" fmla="*/ 706242 w 1916379"/>
                            <a:gd name="connsiteY276" fmla="*/ 903864 h 1919670"/>
                            <a:gd name="connsiteX277" fmla="*/ 706242 w 1916379"/>
                            <a:gd name="connsiteY277" fmla="*/ 903863 h 1919670"/>
                            <a:gd name="connsiteX278" fmla="*/ 688177 w 1916379"/>
                            <a:gd name="connsiteY278" fmla="*/ 914461 h 1919670"/>
                            <a:gd name="connsiteX279" fmla="*/ 684404 w 1916379"/>
                            <a:gd name="connsiteY279" fmla="*/ 914730 h 1919670"/>
                            <a:gd name="connsiteX280" fmla="*/ 684404 w 1916379"/>
                            <a:gd name="connsiteY280" fmla="*/ 914711 h 1919670"/>
                            <a:gd name="connsiteX281" fmla="*/ 657328 w 1916379"/>
                            <a:gd name="connsiteY281" fmla="*/ 891055 h 1919670"/>
                            <a:gd name="connsiteX282" fmla="*/ 651097 w 1916379"/>
                            <a:gd name="connsiteY282" fmla="*/ 816758 h 1919670"/>
                            <a:gd name="connsiteX283" fmla="*/ 651758 w 1916379"/>
                            <a:gd name="connsiteY283" fmla="*/ 797208 h 1919670"/>
                            <a:gd name="connsiteX284" fmla="*/ 651757 w 1916379"/>
                            <a:gd name="connsiteY284" fmla="*/ 797208 h 1919670"/>
                            <a:gd name="connsiteX285" fmla="*/ 164251 w 1916379"/>
                            <a:gd name="connsiteY285" fmla="*/ 797208 h 1919670"/>
                            <a:gd name="connsiteX286" fmla="*/ 164251 w 1916379"/>
                            <a:gd name="connsiteY286" fmla="*/ 769825 h 1919670"/>
                            <a:gd name="connsiteX287" fmla="*/ 156235 w 1916379"/>
                            <a:gd name="connsiteY287" fmla="*/ 750468 h 1919670"/>
                            <a:gd name="connsiteX288" fmla="*/ 136902 w 1916379"/>
                            <a:gd name="connsiteY288" fmla="*/ 742462 h 1919670"/>
                            <a:gd name="connsiteX289" fmla="*/ 136901 w 1916379"/>
                            <a:gd name="connsiteY289" fmla="*/ 742462 h 1919670"/>
                            <a:gd name="connsiteX290" fmla="*/ 136877 w 1916379"/>
                            <a:gd name="connsiteY290" fmla="*/ 742452 h 1919670"/>
                            <a:gd name="connsiteX291" fmla="*/ 136853 w 1916379"/>
                            <a:gd name="connsiteY291" fmla="*/ 742462 h 1919670"/>
                            <a:gd name="connsiteX292" fmla="*/ 136854 w 1916379"/>
                            <a:gd name="connsiteY292" fmla="*/ 742462 h 1919670"/>
                            <a:gd name="connsiteX293" fmla="*/ 136901 w 1916379"/>
                            <a:gd name="connsiteY293" fmla="*/ 742462 h 1919670"/>
                            <a:gd name="connsiteX294" fmla="*/ 156234 w 1916379"/>
                            <a:gd name="connsiteY294" fmla="*/ 750468 h 1919670"/>
                            <a:gd name="connsiteX295" fmla="*/ 164250 w 1916379"/>
                            <a:gd name="connsiteY295" fmla="*/ 769825 h 1919670"/>
                            <a:gd name="connsiteX296" fmla="*/ 164250 w 1916379"/>
                            <a:gd name="connsiteY296" fmla="*/ 797208 h 1919670"/>
                            <a:gd name="connsiteX297" fmla="*/ 109505 w 1916379"/>
                            <a:gd name="connsiteY297" fmla="*/ 797208 h 1919670"/>
                            <a:gd name="connsiteX298" fmla="*/ 109504 w 1916379"/>
                            <a:gd name="connsiteY298" fmla="*/ 797208 h 1919670"/>
                            <a:gd name="connsiteX299" fmla="*/ 54745 w 1916379"/>
                            <a:gd name="connsiteY299" fmla="*/ 797208 h 1919670"/>
                            <a:gd name="connsiteX300" fmla="*/ 16025 w 1916379"/>
                            <a:gd name="connsiteY300" fmla="*/ 781169 h 1919670"/>
                            <a:gd name="connsiteX301" fmla="*/ 0 w 1916379"/>
                            <a:gd name="connsiteY301" fmla="*/ 742464 h 1919670"/>
                            <a:gd name="connsiteX302" fmla="*/ 0 w 1916379"/>
                            <a:gd name="connsiteY302" fmla="*/ 468692 h 1919670"/>
                            <a:gd name="connsiteX303" fmla="*/ 16025 w 1916379"/>
                            <a:gd name="connsiteY303" fmla="*/ 429972 h 1919670"/>
                            <a:gd name="connsiteX304" fmla="*/ 54745 w 1916379"/>
                            <a:gd name="connsiteY304" fmla="*/ 413932 h 1919670"/>
                            <a:gd name="connsiteX305" fmla="*/ 451659 w 1916379"/>
                            <a:gd name="connsiteY305" fmla="*/ 413932 h 1919670"/>
                            <a:gd name="connsiteX306" fmla="*/ 424275 w 1916379"/>
                            <a:gd name="connsiteY306" fmla="*/ 394844 h 1919670"/>
                            <a:gd name="connsiteX307" fmla="*/ 353669 w 1916379"/>
                            <a:gd name="connsiteY307" fmla="*/ 282699 h 1919670"/>
                            <a:gd name="connsiteX308" fmla="*/ 377706 w 1916379"/>
                            <a:gd name="connsiteY308" fmla="*/ 109459 h 1919670"/>
                            <a:gd name="connsiteX309" fmla="*/ 518753 w 1916379"/>
                            <a:gd name="connsiteY309" fmla="*/ 6044 h 1919670"/>
                            <a:gd name="connsiteX310" fmla="*/ 563422 w 1916379"/>
                            <a:gd name="connsiteY310" fmla="*/ 111 h 19196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  <a:cxn ang="0">
                              <a:pos x="connsiteX70" y="connsiteY70"/>
                            </a:cxn>
                            <a:cxn ang="0">
                              <a:pos x="connsiteX71" y="connsiteY71"/>
                            </a:cxn>
                            <a:cxn ang="0">
                              <a:pos x="connsiteX72" y="connsiteY72"/>
                            </a:cxn>
                            <a:cxn ang="0">
                              <a:pos x="connsiteX73" y="connsiteY73"/>
                            </a:cxn>
                            <a:cxn ang="0">
                              <a:pos x="connsiteX74" y="connsiteY74"/>
                            </a:cxn>
                            <a:cxn ang="0">
                              <a:pos x="connsiteX75" y="connsiteY75"/>
                            </a:cxn>
                            <a:cxn ang="0">
                              <a:pos x="connsiteX76" y="connsiteY76"/>
                            </a:cxn>
                            <a:cxn ang="0">
                              <a:pos x="connsiteX77" y="connsiteY77"/>
                            </a:cxn>
                            <a:cxn ang="0">
                              <a:pos x="connsiteX78" y="connsiteY78"/>
                            </a:cxn>
                            <a:cxn ang="0">
                              <a:pos x="connsiteX79" y="connsiteY79"/>
                            </a:cxn>
                            <a:cxn ang="0">
                              <a:pos x="connsiteX80" y="connsiteY80"/>
                            </a:cxn>
                            <a:cxn ang="0">
                              <a:pos x="connsiteX81" y="connsiteY81"/>
                            </a:cxn>
                            <a:cxn ang="0">
                              <a:pos x="connsiteX82" y="connsiteY82"/>
                            </a:cxn>
                            <a:cxn ang="0">
                              <a:pos x="connsiteX83" y="connsiteY83"/>
                            </a:cxn>
                            <a:cxn ang="0">
                              <a:pos x="connsiteX84" y="connsiteY84"/>
                            </a:cxn>
                            <a:cxn ang="0">
                              <a:pos x="connsiteX85" y="connsiteY85"/>
                            </a:cxn>
                            <a:cxn ang="0">
                              <a:pos x="connsiteX86" y="connsiteY86"/>
                            </a:cxn>
                            <a:cxn ang="0">
                              <a:pos x="connsiteX87" y="connsiteY87"/>
                            </a:cxn>
                            <a:cxn ang="0">
                              <a:pos x="connsiteX88" y="connsiteY88"/>
                            </a:cxn>
                            <a:cxn ang="0">
                              <a:pos x="connsiteX89" y="connsiteY89"/>
                            </a:cxn>
                            <a:cxn ang="0">
                              <a:pos x="connsiteX90" y="connsiteY90"/>
                            </a:cxn>
                            <a:cxn ang="0">
                              <a:pos x="connsiteX91" y="connsiteY91"/>
                            </a:cxn>
                            <a:cxn ang="0">
                              <a:pos x="connsiteX92" y="connsiteY92"/>
                            </a:cxn>
                            <a:cxn ang="0">
                              <a:pos x="connsiteX93" y="connsiteY93"/>
                            </a:cxn>
                            <a:cxn ang="0">
                              <a:pos x="connsiteX94" y="connsiteY94"/>
                            </a:cxn>
                            <a:cxn ang="0">
                              <a:pos x="connsiteX95" y="connsiteY95"/>
                            </a:cxn>
                            <a:cxn ang="0">
                              <a:pos x="connsiteX96" y="connsiteY96"/>
                            </a:cxn>
                            <a:cxn ang="0">
                              <a:pos x="connsiteX97" y="connsiteY97"/>
                            </a:cxn>
                            <a:cxn ang="0">
                              <a:pos x="connsiteX98" y="connsiteY98"/>
                            </a:cxn>
                            <a:cxn ang="0">
                              <a:pos x="connsiteX99" y="connsiteY99"/>
                            </a:cxn>
                            <a:cxn ang="0">
                              <a:pos x="connsiteX100" y="connsiteY100"/>
                            </a:cxn>
                            <a:cxn ang="0">
                              <a:pos x="connsiteX101" y="connsiteY101"/>
                            </a:cxn>
                            <a:cxn ang="0">
                              <a:pos x="connsiteX102" y="connsiteY102"/>
                            </a:cxn>
                            <a:cxn ang="0">
                              <a:pos x="connsiteX103" y="connsiteY103"/>
                            </a:cxn>
                            <a:cxn ang="0">
                              <a:pos x="connsiteX104" y="connsiteY104"/>
                            </a:cxn>
                            <a:cxn ang="0">
                              <a:pos x="connsiteX105" y="connsiteY105"/>
                            </a:cxn>
                            <a:cxn ang="0">
                              <a:pos x="connsiteX106" y="connsiteY106"/>
                            </a:cxn>
                            <a:cxn ang="0">
                              <a:pos x="connsiteX107" y="connsiteY107"/>
                            </a:cxn>
                            <a:cxn ang="0">
                              <a:pos x="connsiteX108" y="connsiteY108"/>
                            </a:cxn>
                            <a:cxn ang="0">
                              <a:pos x="connsiteX109" y="connsiteY109"/>
                            </a:cxn>
                            <a:cxn ang="0">
                              <a:pos x="connsiteX110" y="connsiteY110"/>
                            </a:cxn>
                            <a:cxn ang="0">
                              <a:pos x="connsiteX111" y="connsiteY111"/>
                            </a:cxn>
                            <a:cxn ang="0">
                              <a:pos x="connsiteX112" y="connsiteY112"/>
                            </a:cxn>
                            <a:cxn ang="0">
                              <a:pos x="connsiteX113" y="connsiteY113"/>
                            </a:cxn>
                            <a:cxn ang="0">
                              <a:pos x="connsiteX114" y="connsiteY114"/>
                            </a:cxn>
                            <a:cxn ang="0">
                              <a:pos x="connsiteX115" y="connsiteY115"/>
                            </a:cxn>
                            <a:cxn ang="0">
                              <a:pos x="connsiteX116" y="connsiteY116"/>
                            </a:cxn>
                            <a:cxn ang="0">
                              <a:pos x="connsiteX117" y="connsiteY117"/>
                            </a:cxn>
                            <a:cxn ang="0">
                              <a:pos x="connsiteX118" y="connsiteY118"/>
                            </a:cxn>
                            <a:cxn ang="0">
                              <a:pos x="connsiteX119" y="connsiteY119"/>
                            </a:cxn>
                            <a:cxn ang="0">
                              <a:pos x="connsiteX120" y="connsiteY120"/>
                            </a:cxn>
                            <a:cxn ang="0">
                              <a:pos x="connsiteX121" y="connsiteY121"/>
                            </a:cxn>
                            <a:cxn ang="0">
                              <a:pos x="connsiteX122" y="connsiteY122"/>
                            </a:cxn>
                            <a:cxn ang="0">
                              <a:pos x="connsiteX123" y="connsiteY123"/>
                            </a:cxn>
                            <a:cxn ang="0">
                              <a:pos x="connsiteX124" y="connsiteY124"/>
                            </a:cxn>
                            <a:cxn ang="0">
                              <a:pos x="connsiteX125" y="connsiteY125"/>
                            </a:cxn>
                            <a:cxn ang="0">
                              <a:pos x="connsiteX126" y="connsiteY126"/>
                            </a:cxn>
                            <a:cxn ang="0">
                              <a:pos x="connsiteX127" y="connsiteY127"/>
                            </a:cxn>
                            <a:cxn ang="0">
                              <a:pos x="connsiteX128" y="connsiteY128"/>
                            </a:cxn>
                            <a:cxn ang="0">
                              <a:pos x="connsiteX129" y="connsiteY129"/>
                            </a:cxn>
                            <a:cxn ang="0">
                              <a:pos x="connsiteX130" y="connsiteY130"/>
                            </a:cxn>
                            <a:cxn ang="0">
                              <a:pos x="connsiteX131" y="connsiteY131"/>
                            </a:cxn>
                            <a:cxn ang="0">
                              <a:pos x="connsiteX132" y="connsiteY132"/>
                            </a:cxn>
                            <a:cxn ang="0">
                              <a:pos x="connsiteX133" y="connsiteY133"/>
                            </a:cxn>
                            <a:cxn ang="0">
                              <a:pos x="connsiteX134" y="connsiteY134"/>
                            </a:cxn>
                            <a:cxn ang="0">
                              <a:pos x="connsiteX135" y="connsiteY135"/>
                            </a:cxn>
                            <a:cxn ang="0">
                              <a:pos x="connsiteX136" y="connsiteY136"/>
                            </a:cxn>
                            <a:cxn ang="0">
                              <a:pos x="connsiteX137" y="connsiteY137"/>
                            </a:cxn>
                            <a:cxn ang="0">
                              <a:pos x="connsiteX138" y="connsiteY138"/>
                            </a:cxn>
                            <a:cxn ang="0">
                              <a:pos x="connsiteX139" y="connsiteY139"/>
                            </a:cxn>
                            <a:cxn ang="0">
                              <a:pos x="connsiteX140" y="connsiteY140"/>
                            </a:cxn>
                            <a:cxn ang="0">
                              <a:pos x="connsiteX141" y="connsiteY141"/>
                            </a:cxn>
                            <a:cxn ang="0">
                              <a:pos x="connsiteX142" y="connsiteY142"/>
                            </a:cxn>
                            <a:cxn ang="0">
                              <a:pos x="connsiteX143" y="connsiteY143"/>
                            </a:cxn>
                            <a:cxn ang="0">
                              <a:pos x="connsiteX144" y="connsiteY144"/>
                            </a:cxn>
                            <a:cxn ang="0">
                              <a:pos x="connsiteX145" y="connsiteY145"/>
                            </a:cxn>
                            <a:cxn ang="0">
                              <a:pos x="connsiteX146" y="connsiteY146"/>
                            </a:cxn>
                            <a:cxn ang="0">
                              <a:pos x="connsiteX147" y="connsiteY147"/>
                            </a:cxn>
                            <a:cxn ang="0">
                              <a:pos x="connsiteX148" y="connsiteY148"/>
                            </a:cxn>
                            <a:cxn ang="0">
                              <a:pos x="connsiteX149" y="connsiteY149"/>
                            </a:cxn>
                            <a:cxn ang="0">
                              <a:pos x="connsiteX150" y="connsiteY150"/>
                            </a:cxn>
                            <a:cxn ang="0">
                              <a:pos x="connsiteX151" y="connsiteY151"/>
                            </a:cxn>
                            <a:cxn ang="0">
                              <a:pos x="connsiteX152" y="connsiteY152"/>
                            </a:cxn>
                            <a:cxn ang="0">
                              <a:pos x="connsiteX153" y="connsiteY153"/>
                            </a:cxn>
                            <a:cxn ang="0">
                              <a:pos x="connsiteX154" y="connsiteY154"/>
                            </a:cxn>
                            <a:cxn ang="0">
                              <a:pos x="connsiteX155" y="connsiteY155"/>
                            </a:cxn>
                            <a:cxn ang="0">
                              <a:pos x="connsiteX156" y="connsiteY156"/>
                            </a:cxn>
                            <a:cxn ang="0">
                              <a:pos x="connsiteX157" y="connsiteY157"/>
                            </a:cxn>
                            <a:cxn ang="0">
                              <a:pos x="connsiteX158" y="connsiteY158"/>
                            </a:cxn>
                            <a:cxn ang="0">
                              <a:pos x="connsiteX159" y="connsiteY159"/>
                            </a:cxn>
                            <a:cxn ang="0">
                              <a:pos x="connsiteX160" y="connsiteY160"/>
                            </a:cxn>
                            <a:cxn ang="0">
                              <a:pos x="connsiteX161" y="connsiteY161"/>
                            </a:cxn>
                            <a:cxn ang="0">
                              <a:pos x="connsiteX162" y="connsiteY162"/>
                            </a:cxn>
                            <a:cxn ang="0">
                              <a:pos x="connsiteX163" y="connsiteY163"/>
                            </a:cxn>
                            <a:cxn ang="0">
                              <a:pos x="connsiteX164" y="connsiteY164"/>
                            </a:cxn>
                            <a:cxn ang="0">
                              <a:pos x="connsiteX165" y="connsiteY165"/>
                            </a:cxn>
                            <a:cxn ang="0">
                              <a:pos x="connsiteX166" y="connsiteY166"/>
                            </a:cxn>
                            <a:cxn ang="0">
                              <a:pos x="connsiteX167" y="connsiteY167"/>
                            </a:cxn>
                            <a:cxn ang="0">
                              <a:pos x="connsiteX168" y="connsiteY168"/>
                            </a:cxn>
                            <a:cxn ang="0">
                              <a:pos x="connsiteX169" y="connsiteY169"/>
                            </a:cxn>
                            <a:cxn ang="0">
                              <a:pos x="connsiteX170" y="connsiteY170"/>
                            </a:cxn>
                            <a:cxn ang="0">
                              <a:pos x="connsiteX171" y="connsiteY171"/>
                            </a:cxn>
                            <a:cxn ang="0">
                              <a:pos x="connsiteX172" y="connsiteY172"/>
                            </a:cxn>
                            <a:cxn ang="0">
                              <a:pos x="connsiteX173" y="connsiteY173"/>
                            </a:cxn>
                            <a:cxn ang="0">
                              <a:pos x="connsiteX174" y="connsiteY174"/>
                            </a:cxn>
                            <a:cxn ang="0">
                              <a:pos x="connsiteX175" y="connsiteY175"/>
                            </a:cxn>
                            <a:cxn ang="0">
                              <a:pos x="connsiteX176" y="connsiteY176"/>
                            </a:cxn>
                            <a:cxn ang="0">
                              <a:pos x="connsiteX177" y="connsiteY177"/>
                            </a:cxn>
                            <a:cxn ang="0">
                              <a:pos x="connsiteX178" y="connsiteY178"/>
                            </a:cxn>
                            <a:cxn ang="0">
                              <a:pos x="connsiteX179" y="connsiteY179"/>
                            </a:cxn>
                            <a:cxn ang="0">
                              <a:pos x="connsiteX180" y="connsiteY180"/>
                            </a:cxn>
                            <a:cxn ang="0">
                              <a:pos x="connsiteX181" y="connsiteY181"/>
                            </a:cxn>
                            <a:cxn ang="0">
                              <a:pos x="connsiteX182" y="connsiteY182"/>
                            </a:cxn>
                            <a:cxn ang="0">
                              <a:pos x="connsiteX183" y="connsiteY183"/>
                            </a:cxn>
                            <a:cxn ang="0">
                              <a:pos x="connsiteX184" y="connsiteY184"/>
                            </a:cxn>
                            <a:cxn ang="0">
                              <a:pos x="connsiteX185" y="connsiteY185"/>
                            </a:cxn>
                            <a:cxn ang="0">
                              <a:pos x="connsiteX186" y="connsiteY186"/>
                            </a:cxn>
                            <a:cxn ang="0">
                              <a:pos x="connsiteX187" y="connsiteY187"/>
                            </a:cxn>
                            <a:cxn ang="0">
                              <a:pos x="connsiteX188" y="connsiteY188"/>
                            </a:cxn>
                            <a:cxn ang="0">
                              <a:pos x="connsiteX189" y="connsiteY189"/>
                            </a:cxn>
                            <a:cxn ang="0">
                              <a:pos x="connsiteX190" y="connsiteY190"/>
                            </a:cxn>
                            <a:cxn ang="0">
                              <a:pos x="connsiteX191" y="connsiteY191"/>
                            </a:cxn>
                            <a:cxn ang="0">
                              <a:pos x="connsiteX192" y="connsiteY192"/>
                            </a:cxn>
                            <a:cxn ang="0">
                              <a:pos x="connsiteX193" y="connsiteY193"/>
                            </a:cxn>
                            <a:cxn ang="0">
                              <a:pos x="connsiteX194" y="connsiteY194"/>
                            </a:cxn>
                            <a:cxn ang="0">
                              <a:pos x="connsiteX195" y="connsiteY195"/>
                            </a:cxn>
                            <a:cxn ang="0">
                              <a:pos x="connsiteX196" y="connsiteY196"/>
                            </a:cxn>
                            <a:cxn ang="0">
                              <a:pos x="connsiteX197" y="connsiteY197"/>
                            </a:cxn>
                            <a:cxn ang="0">
                              <a:pos x="connsiteX198" y="connsiteY198"/>
                            </a:cxn>
                            <a:cxn ang="0">
                              <a:pos x="connsiteX199" y="connsiteY199"/>
                            </a:cxn>
                            <a:cxn ang="0">
                              <a:pos x="connsiteX200" y="connsiteY200"/>
                            </a:cxn>
                            <a:cxn ang="0">
                              <a:pos x="connsiteX201" y="connsiteY201"/>
                            </a:cxn>
                            <a:cxn ang="0">
                              <a:pos x="connsiteX202" y="connsiteY202"/>
                            </a:cxn>
                            <a:cxn ang="0">
                              <a:pos x="connsiteX203" y="connsiteY203"/>
                            </a:cxn>
                            <a:cxn ang="0">
                              <a:pos x="connsiteX204" y="connsiteY204"/>
                            </a:cxn>
                            <a:cxn ang="0">
                              <a:pos x="connsiteX205" y="connsiteY205"/>
                            </a:cxn>
                            <a:cxn ang="0">
                              <a:pos x="connsiteX206" y="connsiteY206"/>
                            </a:cxn>
                            <a:cxn ang="0">
                              <a:pos x="connsiteX207" y="connsiteY207"/>
                            </a:cxn>
                            <a:cxn ang="0">
                              <a:pos x="connsiteX208" y="connsiteY208"/>
                            </a:cxn>
                            <a:cxn ang="0">
                              <a:pos x="connsiteX209" y="connsiteY209"/>
                            </a:cxn>
                            <a:cxn ang="0">
                              <a:pos x="connsiteX210" y="connsiteY210"/>
                            </a:cxn>
                            <a:cxn ang="0">
                              <a:pos x="connsiteX211" y="connsiteY211"/>
                            </a:cxn>
                            <a:cxn ang="0">
                              <a:pos x="connsiteX212" y="connsiteY212"/>
                            </a:cxn>
                            <a:cxn ang="0">
                              <a:pos x="connsiteX213" y="connsiteY213"/>
                            </a:cxn>
                            <a:cxn ang="0">
                              <a:pos x="connsiteX214" y="connsiteY214"/>
                            </a:cxn>
                            <a:cxn ang="0">
                              <a:pos x="connsiteX215" y="connsiteY215"/>
                            </a:cxn>
                            <a:cxn ang="0">
                              <a:pos x="connsiteX216" y="connsiteY216"/>
                            </a:cxn>
                            <a:cxn ang="0">
                              <a:pos x="connsiteX217" y="connsiteY217"/>
                            </a:cxn>
                            <a:cxn ang="0">
                              <a:pos x="connsiteX218" y="connsiteY218"/>
                            </a:cxn>
                            <a:cxn ang="0">
                              <a:pos x="connsiteX219" y="connsiteY219"/>
                            </a:cxn>
                            <a:cxn ang="0">
                              <a:pos x="connsiteX220" y="connsiteY220"/>
                            </a:cxn>
                            <a:cxn ang="0">
                              <a:pos x="connsiteX221" y="connsiteY221"/>
                            </a:cxn>
                            <a:cxn ang="0">
                              <a:pos x="connsiteX222" y="connsiteY222"/>
                            </a:cxn>
                            <a:cxn ang="0">
                              <a:pos x="connsiteX223" y="connsiteY223"/>
                            </a:cxn>
                            <a:cxn ang="0">
                              <a:pos x="connsiteX224" y="connsiteY224"/>
                            </a:cxn>
                            <a:cxn ang="0">
                              <a:pos x="connsiteX225" y="connsiteY225"/>
                            </a:cxn>
                            <a:cxn ang="0">
                              <a:pos x="connsiteX226" y="connsiteY226"/>
                            </a:cxn>
                            <a:cxn ang="0">
                              <a:pos x="connsiteX227" y="connsiteY227"/>
                            </a:cxn>
                            <a:cxn ang="0">
                              <a:pos x="connsiteX228" y="connsiteY228"/>
                            </a:cxn>
                            <a:cxn ang="0">
                              <a:pos x="connsiteX229" y="connsiteY229"/>
                            </a:cxn>
                            <a:cxn ang="0">
                              <a:pos x="connsiteX230" y="connsiteY230"/>
                            </a:cxn>
                            <a:cxn ang="0">
                              <a:pos x="connsiteX231" y="connsiteY231"/>
                            </a:cxn>
                            <a:cxn ang="0">
                              <a:pos x="connsiteX232" y="connsiteY232"/>
                            </a:cxn>
                            <a:cxn ang="0">
                              <a:pos x="connsiteX233" y="connsiteY233"/>
                            </a:cxn>
                            <a:cxn ang="0">
                              <a:pos x="connsiteX234" y="connsiteY234"/>
                            </a:cxn>
                            <a:cxn ang="0">
                              <a:pos x="connsiteX235" y="connsiteY235"/>
                            </a:cxn>
                            <a:cxn ang="0">
                              <a:pos x="connsiteX236" y="connsiteY236"/>
                            </a:cxn>
                            <a:cxn ang="0">
                              <a:pos x="connsiteX237" y="connsiteY237"/>
                            </a:cxn>
                            <a:cxn ang="0">
                              <a:pos x="connsiteX238" y="connsiteY238"/>
                            </a:cxn>
                            <a:cxn ang="0">
                              <a:pos x="connsiteX239" y="connsiteY239"/>
                            </a:cxn>
                            <a:cxn ang="0">
                              <a:pos x="connsiteX240" y="connsiteY240"/>
                            </a:cxn>
                            <a:cxn ang="0">
                              <a:pos x="connsiteX241" y="connsiteY241"/>
                            </a:cxn>
                            <a:cxn ang="0">
                              <a:pos x="connsiteX242" y="connsiteY242"/>
                            </a:cxn>
                            <a:cxn ang="0">
                              <a:pos x="connsiteX243" y="connsiteY243"/>
                            </a:cxn>
                            <a:cxn ang="0">
                              <a:pos x="connsiteX244" y="connsiteY244"/>
                            </a:cxn>
                            <a:cxn ang="0">
                              <a:pos x="connsiteX245" y="connsiteY245"/>
                            </a:cxn>
                            <a:cxn ang="0">
                              <a:pos x="connsiteX246" y="connsiteY246"/>
                            </a:cxn>
                            <a:cxn ang="0">
                              <a:pos x="connsiteX247" y="connsiteY247"/>
                            </a:cxn>
                            <a:cxn ang="0">
                              <a:pos x="connsiteX248" y="connsiteY248"/>
                            </a:cxn>
                            <a:cxn ang="0">
                              <a:pos x="connsiteX249" y="connsiteY249"/>
                            </a:cxn>
                            <a:cxn ang="0">
                              <a:pos x="connsiteX250" y="connsiteY250"/>
                            </a:cxn>
                            <a:cxn ang="0">
                              <a:pos x="connsiteX251" y="connsiteY251"/>
                            </a:cxn>
                            <a:cxn ang="0">
                              <a:pos x="connsiteX252" y="connsiteY252"/>
                            </a:cxn>
                            <a:cxn ang="0">
                              <a:pos x="connsiteX253" y="connsiteY253"/>
                            </a:cxn>
                            <a:cxn ang="0">
                              <a:pos x="connsiteX254" y="connsiteY254"/>
                            </a:cxn>
                            <a:cxn ang="0">
                              <a:pos x="connsiteX255" y="connsiteY255"/>
                            </a:cxn>
                            <a:cxn ang="0">
                              <a:pos x="connsiteX256" y="connsiteY256"/>
                            </a:cxn>
                            <a:cxn ang="0">
                              <a:pos x="connsiteX257" y="connsiteY257"/>
                            </a:cxn>
                            <a:cxn ang="0">
                              <a:pos x="connsiteX258" y="connsiteY258"/>
                            </a:cxn>
                            <a:cxn ang="0">
                              <a:pos x="connsiteX259" y="connsiteY259"/>
                            </a:cxn>
                            <a:cxn ang="0">
                              <a:pos x="connsiteX260" y="connsiteY260"/>
                            </a:cxn>
                            <a:cxn ang="0">
                              <a:pos x="connsiteX261" y="connsiteY261"/>
                            </a:cxn>
                            <a:cxn ang="0">
                              <a:pos x="connsiteX262" y="connsiteY262"/>
                            </a:cxn>
                            <a:cxn ang="0">
                              <a:pos x="connsiteX263" y="connsiteY263"/>
                            </a:cxn>
                            <a:cxn ang="0">
                              <a:pos x="connsiteX264" y="connsiteY264"/>
                            </a:cxn>
                            <a:cxn ang="0">
                              <a:pos x="connsiteX265" y="connsiteY265"/>
                            </a:cxn>
                            <a:cxn ang="0">
                              <a:pos x="connsiteX266" y="connsiteY266"/>
                            </a:cxn>
                            <a:cxn ang="0">
                              <a:pos x="connsiteX267" y="connsiteY267"/>
                            </a:cxn>
                            <a:cxn ang="0">
                              <a:pos x="connsiteX268" y="connsiteY268"/>
                            </a:cxn>
                            <a:cxn ang="0">
                              <a:pos x="connsiteX269" y="connsiteY269"/>
                            </a:cxn>
                            <a:cxn ang="0">
                              <a:pos x="connsiteX270" y="connsiteY270"/>
                            </a:cxn>
                            <a:cxn ang="0">
                              <a:pos x="connsiteX271" y="connsiteY271"/>
                            </a:cxn>
                            <a:cxn ang="0">
                              <a:pos x="connsiteX272" y="connsiteY272"/>
                            </a:cxn>
                            <a:cxn ang="0">
                              <a:pos x="connsiteX273" y="connsiteY273"/>
                            </a:cxn>
                            <a:cxn ang="0">
                              <a:pos x="connsiteX274" y="connsiteY274"/>
                            </a:cxn>
                            <a:cxn ang="0">
                              <a:pos x="connsiteX275" y="connsiteY275"/>
                            </a:cxn>
                            <a:cxn ang="0">
                              <a:pos x="connsiteX276" y="connsiteY276"/>
                            </a:cxn>
                            <a:cxn ang="0">
                              <a:pos x="connsiteX277" y="connsiteY277"/>
                            </a:cxn>
                            <a:cxn ang="0">
                              <a:pos x="connsiteX278" y="connsiteY278"/>
                            </a:cxn>
                            <a:cxn ang="0">
                              <a:pos x="connsiteX279" y="connsiteY279"/>
                            </a:cxn>
                            <a:cxn ang="0">
                              <a:pos x="connsiteX280" y="connsiteY280"/>
                            </a:cxn>
                            <a:cxn ang="0">
                              <a:pos x="connsiteX281" y="connsiteY281"/>
                            </a:cxn>
                            <a:cxn ang="0">
                              <a:pos x="connsiteX282" y="connsiteY282"/>
                            </a:cxn>
                            <a:cxn ang="0">
                              <a:pos x="connsiteX283" y="connsiteY283"/>
                            </a:cxn>
                            <a:cxn ang="0">
                              <a:pos x="connsiteX284" y="connsiteY284"/>
                            </a:cxn>
                            <a:cxn ang="0">
                              <a:pos x="connsiteX285" y="connsiteY285"/>
                            </a:cxn>
                            <a:cxn ang="0">
                              <a:pos x="connsiteX286" y="connsiteY286"/>
                            </a:cxn>
                            <a:cxn ang="0">
                              <a:pos x="connsiteX287" y="connsiteY287"/>
                            </a:cxn>
                            <a:cxn ang="0">
                              <a:pos x="connsiteX288" y="connsiteY288"/>
                            </a:cxn>
                            <a:cxn ang="0">
                              <a:pos x="connsiteX289" y="connsiteY289"/>
                            </a:cxn>
                            <a:cxn ang="0">
                              <a:pos x="connsiteX290" y="connsiteY290"/>
                            </a:cxn>
                            <a:cxn ang="0">
                              <a:pos x="connsiteX291" y="connsiteY291"/>
                            </a:cxn>
                            <a:cxn ang="0">
                              <a:pos x="connsiteX292" y="connsiteY292"/>
                            </a:cxn>
                            <a:cxn ang="0">
                              <a:pos x="connsiteX293" y="connsiteY293"/>
                            </a:cxn>
                            <a:cxn ang="0">
                              <a:pos x="connsiteX294" y="connsiteY294"/>
                            </a:cxn>
                            <a:cxn ang="0">
                              <a:pos x="connsiteX295" y="connsiteY295"/>
                            </a:cxn>
                            <a:cxn ang="0">
                              <a:pos x="connsiteX296" y="connsiteY296"/>
                            </a:cxn>
                            <a:cxn ang="0">
                              <a:pos x="connsiteX297" y="connsiteY297"/>
                            </a:cxn>
                            <a:cxn ang="0">
                              <a:pos x="connsiteX298" y="connsiteY298"/>
                            </a:cxn>
                            <a:cxn ang="0">
                              <a:pos x="connsiteX299" y="connsiteY299"/>
                            </a:cxn>
                            <a:cxn ang="0">
                              <a:pos x="connsiteX300" y="connsiteY300"/>
                            </a:cxn>
                            <a:cxn ang="0">
                              <a:pos x="connsiteX301" y="connsiteY301"/>
                            </a:cxn>
                            <a:cxn ang="0">
                              <a:pos x="connsiteX302" y="connsiteY302"/>
                            </a:cxn>
                            <a:cxn ang="0">
                              <a:pos x="connsiteX303" y="connsiteY303"/>
                            </a:cxn>
                            <a:cxn ang="0">
                              <a:pos x="connsiteX304" y="connsiteY304"/>
                            </a:cxn>
                            <a:cxn ang="0">
                              <a:pos x="connsiteX305" y="connsiteY305"/>
                            </a:cxn>
                            <a:cxn ang="0">
                              <a:pos x="connsiteX306" y="connsiteY306"/>
                            </a:cxn>
                            <a:cxn ang="0">
                              <a:pos x="connsiteX307" y="connsiteY307"/>
                            </a:cxn>
                            <a:cxn ang="0">
                              <a:pos x="connsiteX308" y="connsiteY308"/>
                            </a:cxn>
                            <a:cxn ang="0">
                              <a:pos x="connsiteX309" y="connsiteY309"/>
                            </a:cxn>
                            <a:cxn ang="0">
                              <a:pos x="connsiteX310" y="connsiteY310"/>
                            </a:cxn>
                          </a:cxnLst>
                          <a:rect l="l" t="t" r="r" b="b"/>
                          <a:pathLst>
                            <a:path w="1916379" h="1919670">
                              <a:moveTo>
                                <a:pt x="1095069" y="797209"/>
                              </a:moveTo>
                              <a:lnTo>
                                <a:pt x="1209902" y="797209"/>
                              </a:lnTo>
                              <a:lnTo>
                                <a:pt x="1264629" y="797209"/>
                              </a:lnTo>
                              <a:lnTo>
                                <a:pt x="1752127" y="797209"/>
                              </a:lnTo>
                              <a:lnTo>
                                <a:pt x="1752128" y="797209"/>
                              </a:lnTo>
                              <a:lnTo>
                                <a:pt x="1806873" y="797209"/>
                              </a:lnTo>
                              <a:lnTo>
                                <a:pt x="1806873" y="1837551"/>
                              </a:lnTo>
                              <a:cubicBezTo>
                                <a:pt x="1806873" y="1859328"/>
                                <a:pt x="1798224" y="1880214"/>
                                <a:pt x="1782821" y="1895618"/>
                              </a:cubicBezTo>
                              <a:cubicBezTo>
                                <a:pt x="1767418" y="1911022"/>
                                <a:pt x="1746532" y="1919670"/>
                                <a:pt x="1724739" y="1919670"/>
                              </a:cubicBezTo>
                              <a:lnTo>
                                <a:pt x="1067696" y="1919670"/>
                              </a:lnTo>
                              <a:lnTo>
                                <a:pt x="1067695" y="1919670"/>
                              </a:lnTo>
                              <a:cubicBezTo>
                                <a:pt x="1074959" y="1919670"/>
                                <a:pt x="1081926" y="1916788"/>
                                <a:pt x="1087056" y="1911658"/>
                              </a:cubicBezTo>
                              <a:cubicBezTo>
                                <a:pt x="1092186" y="1906528"/>
                                <a:pt x="1095068" y="1899561"/>
                                <a:pt x="1095068" y="1892297"/>
                              </a:cubicBezTo>
                              <a:lnTo>
                                <a:pt x="1095068" y="1864924"/>
                              </a:lnTo>
                              <a:lnTo>
                                <a:pt x="1095069" y="1864924"/>
                              </a:lnTo>
                              <a:close/>
                              <a:moveTo>
                                <a:pt x="706486" y="797208"/>
                              </a:moveTo>
                              <a:lnTo>
                                <a:pt x="706486" y="797209"/>
                              </a:lnTo>
                              <a:lnTo>
                                <a:pt x="821312" y="797209"/>
                              </a:lnTo>
                              <a:lnTo>
                                <a:pt x="821312" y="797208"/>
                              </a:lnTo>
                              <a:close/>
                              <a:moveTo>
                                <a:pt x="1067695" y="742463"/>
                              </a:moveTo>
                              <a:cubicBezTo>
                                <a:pt x="1052575" y="742463"/>
                                <a:pt x="1040323" y="754715"/>
                                <a:pt x="1040323" y="769836"/>
                              </a:cubicBezTo>
                              <a:lnTo>
                                <a:pt x="1040323" y="797208"/>
                              </a:lnTo>
                              <a:lnTo>
                                <a:pt x="876058" y="797208"/>
                              </a:lnTo>
                              <a:lnTo>
                                <a:pt x="876058" y="797209"/>
                              </a:lnTo>
                              <a:lnTo>
                                <a:pt x="876058" y="1864911"/>
                              </a:lnTo>
                              <a:lnTo>
                                <a:pt x="1040323" y="1864911"/>
                              </a:lnTo>
                              <a:lnTo>
                                <a:pt x="1040323" y="797209"/>
                              </a:lnTo>
                              <a:lnTo>
                                <a:pt x="1040324" y="797209"/>
                              </a:lnTo>
                              <a:lnTo>
                                <a:pt x="1040324" y="769837"/>
                              </a:lnTo>
                              <a:cubicBezTo>
                                <a:pt x="1040324" y="754716"/>
                                <a:pt x="1052576" y="742464"/>
                                <a:pt x="1067696" y="742464"/>
                              </a:cubicBezTo>
                              <a:lnTo>
                                <a:pt x="1087052" y="750480"/>
                              </a:lnTo>
                              <a:lnTo>
                                <a:pt x="1087052" y="750479"/>
                              </a:lnTo>
                              <a:cubicBezTo>
                                <a:pt x="1082099" y="745526"/>
                                <a:pt x="1075255" y="742463"/>
                                <a:pt x="1067695" y="742463"/>
                              </a:cubicBezTo>
                              <a:close/>
                              <a:moveTo>
                                <a:pt x="848685" y="742463"/>
                              </a:moveTo>
                              <a:cubicBezTo>
                                <a:pt x="833564" y="742463"/>
                                <a:pt x="821312" y="754715"/>
                                <a:pt x="821312" y="769836"/>
                              </a:cubicBezTo>
                              <a:lnTo>
                                <a:pt x="821312" y="769837"/>
                              </a:lnTo>
                              <a:cubicBezTo>
                                <a:pt x="821312" y="754716"/>
                                <a:pt x="833564" y="742464"/>
                                <a:pt x="848685" y="742464"/>
                              </a:cubicBezTo>
                              <a:cubicBezTo>
                                <a:pt x="863806" y="742464"/>
                                <a:pt x="876058" y="754716"/>
                                <a:pt x="876058" y="769837"/>
                              </a:cubicBezTo>
                              <a:lnTo>
                                <a:pt x="876058" y="769836"/>
                              </a:lnTo>
                              <a:cubicBezTo>
                                <a:pt x="876058" y="754715"/>
                                <a:pt x="863806" y="742463"/>
                                <a:pt x="848685" y="742463"/>
                              </a:cubicBezTo>
                              <a:close/>
                              <a:moveTo>
                                <a:pt x="1779500" y="742452"/>
                              </a:moveTo>
                              <a:lnTo>
                                <a:pt x="1779476" y="742462"/>
                              </a:lnTo>
                              <a:lnTo>
                                <a:pt x="1779524" y="742462"/>
                              </a:lnTo>
                              <a:close/>
                              <a:moveTo>
                                <a:pt x="954036" y="468341"/>
                              </a:moveTo>
                              <a:lnTo>
                                <a:pt x="954041" y="468342"/>
                              </a:lnTo>
                              <a:lnTo>
                                <a:pt x="954050" y="468342"/>
                              </a:lnTo>
                              <a:lnTo>
                                <a:pt x="954048" y="468341"/>
                              </a:lnTo>
                              <a:close/>
                              <a:moveTo>
                                <a:pt x="937206" y="457846"/>
                              </a:moveTo>
                              <a:lnTo>
                                <a:pt x="943078" y="463627"/>
                              </a:lnTo>
                              <a:lnTo>
                                <a:pt x="944449" y="465009"/>
                              </a:lnTo>
                              <a:lnTo>
                                <a:pt x="944493" y="465021"/>
                              </a:lnTo>
                              <a:lnTo>
                                <a:pt x="944493" y="465021"/>
                              </a:lnTo>
                              <a:lnTo>
                                <a:pt x="944450" y="465009"/>
                              </a:lnTo>
                              <a:lnTo>
                                <a:pt x="943123" y="463671"/>
                              </a:lnTo>
                              <a:lnTo>
                                <a:pt x="943079" y="463628"/>
                              </a:lnTo>
                              <a:lnTo>
                                <a:pt x="943035" y="463584"/>
                              </a:lnTo>
                              <a:lnTo>
                                <a:pt x="937208" y="457847"/>
                              </a:lnTo>
                              <a:close/>
                              <a:moveTo>
                                <a:pt x="980516" y="456494"/>
                              </a:moveTo>
                              <a:lnTo>
                                <a:pt x="978117" y="458857"/>
                              </a:lnTo>
                              <a:lnTo>
                                <a:pt x="978118" y="458856"/>
                              </a:lnTo>
                              <a:lnTo>
                                <a:pt x="980516" y="456494"/>
                              </a:lnTo>
                              <a:close/>
                              <a:moveTo>
                                <a:pt x="981764" y="455265"/>
                              </a:moveTo>
                              <a:lnTo>
                                <a:pt x="981763" y="455266"/>
                              </a:lnTo>
                              <a:lnTo>
                                <a:pt x="981763" y="455279"/>
                              </a:lnTo>
                              <a:lnTo>
                                <a:pt x="981764" y="455277"/>
                              </a:lnTo>
                              <a:close/>
                              <a:moveTo>
                                <a:pt x="934419" y="454903"/>
                              </a:moveTo>
                              <a:lnTo>
                                <a:pt x="934419" y="454904"/>
                              </a:lnTo>
                              <a:lnTo>
                                <a:pt x="936335" y="456835"/>
                              </a:lnTo>
                              <a:lnTo>
                                <a:pt x="936335" y="456834"/>
                              </a:lnTo>
                              <a:close/>
                              <a:moveTo>
                                <a:pt x="981998" y="454898"/>
                              </a:moveTo>
                              <a:lnTo>
                                <a:pt x="981964" y="454953"/>
                              </a:lnTo>
                              <a:lnTo>
                                <a:pt x="981998" y="454919"/>
                              </a:lnTo>
                              <a:close/>
                              <a:moveTo>
                                <a:pt x="1000574" y="424607"/>
                              </a:moveTo>
                              <a:lnTo>
                                <a:pt x="1000574" y="424608"/>
                              </a:lnTo>
                              <a:lnTo>
                                <a:pt x="1000573" y="424608"/>
                              </a:lnTo>
                              <a:lnTo>
                                <a:pt x="981999" y="454893"/>
                              </a:lnTo>
                              <a:lnTo>
                                <a:pt x="981999" y="454894"/>
                              </a:lnTo>
                              <a:lnTo>
                                <a:pt x="1000573" y="424608"/>
                              </a:lnTo>
                              <a:lnTo>
                                <a:pt x="1018269" y="430120"/>
                              </a:lnTo>
                              <a:cubicBezTo>
                                <a:pt x="1034523" y="436141"/>
                                <a:pt x="1053253" y="444242"/>
                                <a:pt x="1072980" y="455016"/>
                              </a:cubicBezTo>
                              <a:lnTo>
                                <a:pt x="1093258" y="468690"/>
                              </a:lnTo>
                              <a:lnTo>
                                <a:pt x="1093260" y="468690"/>
                              </a:lnTo>
                              <a:lnTo>
                                <a:pt x="1072980" y="455015"/>
                              </a:lnTo>
                              <a:cubicBezTo>
                                <a:pt x="1053253" y="444241"/>
                                <a:pt x="1034523" y="436140"/>
                                <a:pt x="1018269" y="430119"/>
                              </a:cubicBezTo>
                              <a:close/>
                              <a:moveTo>
                                <a:pt x="958242" y="415271"/>
                              </a:moveTo>
                              <a:lnTo>
                                <a:pt x="942223" y="419476"/>
                              </a:lnTo>
                              <a:lnTo>
                                <a:pt x="942222" y="419477"/>
                              </a:lnTo>
                              <a:lnTo>
                                <a:pt x="958243" y="415272"/>
                              </a:lnTo>
                              <a:lnTo>
                                <a:pt x="974442" y="419280"/>
                              </a:lnTo>
                              <a:lnTo>
                                <a:pt x="981818" y="431494"/>
                              </a:lnTo>
                              <a:lnTo>
                                <a:pt x="981965" y="450628"/>
                              </a:lnTo>
                              <a:lnTo>
                                <a:pt x="980543" y="456383"/>
                              </a:lnTo>
                              <a:lnTo>
                                <a:pt x="978039" y="458903"/>
                              </a:lnTo>
                              <a:lnTo>
                                <a:pt x="976661" y="460290"/>
                              </a:lnTo>
                              <a:lnTo>
                                <a:pt x="971807" y="465071"/>
                              </a:lnTo>
                              <a:lnTo>
                                <a:pt x="971806" y="465071"/>
                              </a:lnTo>
                              <a:lnTo>
                                <a:pt x="971758" y="465118"/>
                              </a:lnTo>
                              <a:lnTo>
                                <a:pt x="964596" y="467018"/>
                              </a:lnTo>
                              <a:lnTo>
                                <a:pt x="964595" y="467019"/>
                              </a:lnTo>
                              <a:lnTo>
                                <a:pt x="960429" y="468124"/>
                              </a:lnTo>
                              <a:lnTo>
                                <a:pt x="960190" y="468188"/>
                              </a:lnTo>
                              <a:lnTo>
                                <a:pt x="958297" y="468691"/>
                              </a:lnTo>
                              <a:lnTo>
                                <a:pt x="958066" y="468691"/>
                              </a:lnTo>
                              <a:lnTo>
                                <a:pt x="958062" y="468690"/>
                              </a:lnTo>
                              <a:lnTo>
                                <a:pt x="958061" y="468690"/>
                              </a:lnTo>
                              <a:lnTo>
                                <a:pt x="952063" y="467103"/>
                              </a:lnTo>
                              <a:lnTo>
                                <a:pt x="952066" y="467105"/>
                              </a:lnTo>
                              <a:lnTo>
                                <a:pt x="958061" y="468691"/>
                              </a:lnTo>
                              <a:lnTo>
                                <a:pt x="958189" y="468725"/>
                              </a:lnTo>
                              <a:lnTo>
                                <a:pt x="958187" y="468726"/>
                              </a:lnTo>
                              <a:lnTo>
                                <a:pt x="958318" y="468691"/>
                              </a:lnTo>
                              <a:lnTo>
                                <a:pt x="958298" y="468691"/>
                              </a:lnTo>
                              <a:lnTo>
                                <a:pt x="960101" y="468212"/>
                              </a:lnTo>
                              <a:lnTo>
                                <a:pt x="960190" y="468188"/>
                              </a:lnTo>
                              <a:lnTo>
                                <a:pt x="964594" y="467020"/>
                              </a:lnTo>
                              <a:lnTo>
                                <a:pt x="971758" y="465119"/>
                              </a:lnTo>
                              <a:lnTo>
                                <a:pt x="971806" y="465072"/>
                              </a:lnTo>
                              <a:lnTo>
                                <a:pt x="976660" y="460291"/>
                              </a:lnTo>
                              <a:lnTo>
                                <a:pt x="976706" y="460245"/>
                              </a:lnTo>
                              <a:lnTo>
                                <a:pt x="978039" y="458904"/>
                              </a:lnTo>
                              <a:lnTo>
                                <a:pt x="980544" y="456383"/>
                              </a:lnTo>
                              <a:lnTo>
                                <a:pt x="980517" y="456492"/>
                              </a:lnTo>
                              <a:lnTo>
                                <a:pt x="980517" y="456492"/>
                              </a:lnTo>
                              <a:lnTo>
                                <a:pt x="980544" y="456383"/>
                              </a:lnTo>
                              <a:lnTo>
                                <a:pt x="981959" y="454959"/>
                              </a:lnTo>
                              <a:lnTo>
                                <a:pt x="981960" y="454958"/>
                              </a:lnTo>
                              <a:lnTo>
                                <a:pt x="980544" y="456383"/>
                              </a:lnTo>
                              <a:lnTo>
                                <a:pt x="981965" y="450632"/>
                              </a:lnTo>
                              <a:lnTo>
                                <a:pt x="981965" y="450628"/>
                              </a:lnTo>
                              <a:lnTo>
                                <a:pt x="981965" y="450627"/>
                              </a:lnTo>
                              <a:lnTo>
                                <a:pt x="981966" y="450623"/>
                              </a:lnTo>
                              <a:lnTo>
                                <a:pt x="981819" y="431495"/>
                              </a:lnTo>
                              <a:lnTo>
                                <a:pt x="981818" y="431493"/>
                              </a:lnTo>
                              <a:lnTo>
                                <a:pt x="981818" y="431491"/>
                              </a:lnTo>
                              <a:lnTo>
                                <a:pt x="974443" y="419279"/>
                              </a:lnTo>
                              <a:lnTo>
                                <a:pt x="958246" y="415271"/>
                              </a:lnTo>
                              <a:lnTo>
                                <a:pt x="958244" y="415272"/>
                              </a:lnTo>
                              <a:close/>
                              <a:moveTo>
                                <a:pt x="1315604" y="59953"/>
                              </a:moveTo>
                              <a:cubicBezTo>
                                <a:pt x="1293789" y="63184"/>
                                <a:pt x="1272603" y="70670"/>
                                <a:pt x="1253313" y="82222"/>
                              </a:cubicBezTo>
                              <a:cubicBezTo>
                                <a:pt x="1209635" y="108274"/>
                                <a:pt x="1131103" y="216454"/>
                                <a:pt x="1055285" y="335394"/>
                              </a:cubicBezTo>
                              <a:lnTo>
                                <a:pt x="1007120" y="413932"/>
                              </a:lnTo>
                              <a:lnTo>
                                <a:pt x="973709" y="413932"/>
                              </a:lnTo>
                              <a:lnTo>
                                <a:pt x="958214" y="388043"/>
                              </a:lnTo>
                              <a:lnTo>
                                <a:pt x="958214" y="388043"/>
                              </a:lnTo>
                              <a:lnTo>
                                <a:pt x="973709" y="413932"/>
                              </a:lnTo>
                              <a:lnTo>
                                <a:pt x="942713" y="413932"/>
                              </a:lnTo>
                              <a:lnTo>
                                <a:pt x="942712" y="413933"/>
                              </a:lnTo>
                              <a:lnTo>
                                <a:pt x="942711" y="413933"/>
                              </a:lnTo>
                              <a:lnTo>
                                <a:pt x="940833" y="417071"/>
                              </a:lnTo>
                              <a:lnTo>
                                <a:pt x="937946" y="417727"/>
                              </a:lnTo>
                              <a:lnTo>
                                <a:pt x="915799" y="424624"/>
                              </a:lnTo>
                              <a:lnTo>
                                <a:pt x="915798" y="424624"/>
                              </a:lnTo>
                              <a:lnTo>
                                <a:pt x="915798" y="424625"/>
                              </a:lnTo>
                              <a:lnTo>
                                <a:pt x="937945" y="417728"/>
                              </a:lnTo>
                              <a:lnTo>
                                <a:pt x="940832" y="417072"/>
                              </a:lnTo>
                              <a:lnTo>
                                <a:pt x="934645" y="427404"/>
                              </a:lnTo>
                              <a:lnTo>
                                <a:pt x="934606" y="432217"/>
                              </a:lnTo>
                              <a:lnTo>
                                <a:pt x="931595" y="437253"/>
                              </a:lnTo>
                              <a:lnTo>
                                <a:pt x="934467" y="449115"/>
                              </a:lnTo>
                              <a:lnTo>
                                <a:pt x="934467" y="449114"/>
                              </a:lnTo>
                              <a:lnTo>
                                <a:pt x="934467" y="449110"/>
                              </a:lnTo>
                              <a:lnTo>
                                <a:pt x="931596" y="437252"/>
                              </a:lnTo>
                              <a:lnTo>
                                <a:pt x="934606" y="432218"/>
                              </a:lnTo>
                              <a:lnTo>
                                <a:pt x="934606" y="432217"/>
                              </a:lnTo>
                              <a:lnTo>
                                <a:pt x="934607" y="432215"/>
                              </a:lnTo>
                              <a:lnTo>
                                <a:pt x="934646" y="427403"/>
                              </a:lnTo>
                              <a:lnTo>
                                <a:pt x="940833" y="417071"/>
                              </a:lnTo>
                              <a:lnTo>
                                <a:pt x="940834" y="417071"/>
                              </a:lnTo>
                              <a:lnTo>
                                <a:pt x="942712" y="413933"/>
                              </a:lnTo>
                              <a:lnTo>
                                <a:pt x="973710" y="413933"/>
                              </a:lnTo>
                              <a:lnTo>
                                <a:pt x="1007119" y="413933"/>
                              </a:lnTo>
                              <a:lnTo>
                                <a:pt x="1007120" y="413932"/>
                              </a:lnTo>
                              <a:lnTo>
                                <a:pt x="1248754" y="413932"/>
                              </a:lnTo>
                              <a:lnTo>
                                <a:pt x="1247068" y="414174"/>
                              </a:lnTo>
                              <a:cubicBezTo>
                                <a:pt x="1239776" y="414909"/>
                                <a:pt x="1233078" y="418555"/>
                                <a:pt x="1228485" y="424279"/>
                              </a:cubicBezTo>
                              <a:cubicBezTo>
                                <a:pt x="1223892" y="430002"/>
                                <a:pt x="1221786" y="437322"/>
                                <a:pt x="1222648" y="444614"/>
                              </a:cubicBezTo>
                              <a:cubicBezTo>
                                <a:pt x="1223510" y="451892"/>
                                <a:pt x="1227255" y="458533"/>
                                <a:pt x="1233049" y="463027"/>
                              </a:cubicBezTo>
                              <a:cubicBezTo>
                                <a:pt x="1238843" y="467535"/>
                                <a:pt x="1246206" y="469513"/>
                                <a:pt x="1253483" y="468538"/>
                              </a:cubicBezTo>
                              <a:lnTo>
                                <a:pt x="1253484" y="468538"/>
                              </a:lnTo>
                              <a:lnTo>
                                <a:pt x="1233050" y="463027"/>
                              </a:lnTo>
                              <a:cubicBezTo>
                                <a:pt x="1227256" y="458533"/>
                                <a:pt x="1223511" y="451892"/>
                                <a:pt x="1222649" y="444614"/>
                              </a:cubicBezTo>
                              <a:cubicBezTo>
                                <a:pt x="1221787" y="437322"/>
                                <a:pt x="1223893" y="430002"/>
                                <a:pt x="1228486" y="424279"/>
                              </a:cubicBezTo>
                              <a:cubicBezTo>
                                <a:pt x="1233079" y="418555"/>
                                <a:pt x="1239777" y="414909"/>
                                <a:pt x="1247069" y="414174"/>
                              </a:cubicBezTo>
                              <a:lnTo>
                                <a:pt x="1248755" y="413932"/>
                              </a:lnTo>
                              <a:lnTo>
                                <a:pt x="1248754" y="413932"/>
                              </a:lnTo>
                              <a:lnTo>
                                <a:pt x="1324365" y="403078"/>
                              </a:lnTo>
                              <a:cubicBezTo>
                                <a:pt x="1388565" y="391775"/>
                                <a:pt x="1415814" y="380382"/>
                                <a:pt x="1427131" y="373631"/>
                              </a:cubicBezTo>
                              <a:lnTo>
                                <a:pt x="1427131" y="373617"/>
                              </a:lnTo>
                              <a:cubicBezTo>
                                <a:pt x="1466036" y="350526"/>
                                <a:pt x="1494058" y="312796"/>
                                <a:pt x="1504940" y="268874"/>
                              </a:cubicBezTo>
                              <a:cubicBezTo>
                                <a:pt x="1515849" y="225262"/>
                                <a:pt x="1509010" y="179097"/>
                                <a:pt x="1485891" y="140529"/>
                              </a:cubicBezTo>
                              <a:cubicBezTo>
                                <a:pt x="1462772" y="101964"/>
                                <a:pt x="1425280" y="74151"/>
                                <a:pt x="1381669" y="63215"/>
                              </a:cubicBezTo>
                              <a:cubicBezTo>
                                <a:pt x="1359864" y="57747"/>
                                <a:pt x="1337420" y="56722"/>
                                <a:pt x="1315604" y="59953"/>
                              </a:cubicBezTo>
                              <a:close/>
                              <a:moveTo>
                                <a:pt x="599962" y="57464"/>
                              </a:moveTo>
                              <a:cubicBezTo>
                                <a:pt x="577699" y="53574"/>
                                <a:pt x="554661" y="54129"/>
                                <a:pt x="532206" y="59364"/>
                              </a:cubicBezTo>
                              <a:cubicBezTo>
                                <a:pt x="487296" y="69836"/>
                                <a:pt x="448576" y="98128"/>
                                <a:pt x="424960" y="137738"/>
                              </a:cubicBezTo>
                              <a:cubicBezTo>
                                <a:pt x="401332" y="177348"/>
                                <a:pt x="394859" y="224859"/>
                                <a:pt x="406998" y="269360"/>
                              </a:cubicBezTo>
                              <a:cubicBezTo>
                                <a:pt x="419138" y="313847"/>
                                <a:pt x="448855" y="351478"/>
                                <a:pt x="489330" y="373593"/>
                              </a:cubicBezTo>
                              <a:cubicBezTo>
                                <a:pt x="500628" y="380344"/>
                                <a:pt x="527872" y="391738"/>
                                <a:pt x="592071" y="403041"/>
                              </a:cubicBezTo>
                              <a:lnTo>
                                <a:pt x="667939" y="413932"/>
                              </a:lnTo>
                              <a:lnTo>
                                <a:pt x="667945" y="413932"/>
                              </a:lnTo>
                              <a:lnTo>
                                <a:pt x="669366" y="414136"/>
                              </a:lnTo>
                              <a:lnTo>
                                <a:pt x="669366" y="414150"/>
                              </a:lnTo>
                              <a:cubicBezTo>
                                <a:pt x="676659" y="414884"/>
                                <a:pt x="683357" y="418531"/>
                                <a:pt x="687949" y="424254"/>
                              </a:cubicBezTo>
                              <a:cubicBezTo>
                                <a:pt x="692542" y="429977"/>
                                <a:pt x="694648" y="437297"/>
                                <a:pt x="693786" y="444589"/>
                              </a:cubicBezTo>
                              <a:cubicBezTo>
                                <a:pt x="692924" y="451867"/>
                                <a:pt x="689179" y="458509"/>
                                <a:pt x="683385" y="463003"/>
                              </a:cubicBezTo>
                              <a:lnTo>
                                <a:pt x="662951" y="468514"/>
                              </a:lnTo>
                              <a:lnTo>
                                <a:pt x="662952" y="468514"/>
                              </a:lnTo>
                              <a:cubicBezTo>
                                <a:pt x="670230" y="469489"/>
                                <a:pt x="677592" y="467511"/>
                                <a:pt x="683386" y="463003"/>
                              </a:cubicBezTo>
                              <a:cubicBezTo>
                                <a:pt x="689180" y="458509"/>
                                <a:pt x="692925" y="451867"/>
                                <a:pt x="693787" y="444589"/>
                              </a:cubicBezTo>
                              <a:cubicBezTo>
                                <a:pt x="694649" y="437297"/>
                                <a:pt x="692543" y="429977"/>
                                <a:pt x="687950" y="424254"/>
                              </a:cubicBezTo>
                              <a:cubicBezTo>
                                <a:pt x="683358" y="418531"/>
                                <a:pt x="676660" y="414884"/>
                                <a:pt x="669367" y="414150"/>
                              </a:cubicBezTo>
                              <a:lnTo>
                                <a:pt x="669367" y="414136"/>
                              </a:lnTo>
                              <a:lnTo>
                                <a:pt x="667946" y="413932"/>
                              </a:lnTo>
                              <a:lnTo>
                                <a:pt x="909242" y="413932"/>
                              </a:lnTo>
                              <a:lnTo>
                                <a:pt x="861080" y="335385"/>
                              </a:lnTo>
                              <a:cubicBezTo>
                                <a:pt x="785267" y="216442"/>
                                <a:pt x="706721" y="108262"/>
                                <a:pt x="663065" y="82215"/>
                              </a:cubicBezTo>
                              <a:lnTo>
                                <a:pt x="663065" y="82229"/>
                              </a:lnTo>
                              <a:cubicBezTo>
                                <a:pt x="643712" y="69688"/>
                                <a:pt x="622225" y="61354"/>
                                <a:pt x="599962" y="57464"/>
                              </a:cubicBezTo>
                              <a:close/>
                              <a:moveTo>
                                <a:pt x="563422" y="111"/>
                              </a:moveTo>
                              <a:cubicBezTo>
                                <a:pt x="608236" y="-1301"/>
                                <a:pt x="652821" y="10739"/>
                                <a:pt x="691201" y="35212"/>
                              </a:cubicBezTo>
                              <a:cubicBezTo>
                                <a:pt x="763067" y="78018"/>
                                <a:pt x="885678" y="268372"/>
                                <a:pt x="955422" y="383379"/>
                              </a:cubicBezTo>
                              <a:lnTo>
                                <a:pt x="958213" y="388042"/>
                              </a:lnTo>
                              <a:lnTo>
                                <a:pt x="961003" y="383382"/>
                              </a:lnTo>
                              <a:cubicBezTo>
                                <a:pt x="1030775" y="268384"/>
                                <a:pt x="1153480" y="78028"/>
                                <a:pt x="1225247" y="35209"/>
                              </a:cubicBezTo>
                              <a:lnTo>
                                <a:pt x="1225247" y="35223"/>
                              </a:lnTo>
                              <a:cubicBezTo>
                                <a:pt x="1263634" y="10835"/>
                                <a:pt x="1308183" y="-1128"/>
                                <a:pt x="1352943" y="335"/>
                              </a:cubicBezTo>
                              <a:cubicBezTo>
                                <a:pt x="1367863" y="822"/>
                                <a:pt x="1382807" y="2802"/>
                                <a:pt x="1397553" y="6310"/>
                              </a:cubicBezTo>
                              <a:cubicBezTo>
                                <a:pt x="1456540" y="20328"/>
                                <a:pt x="1507343" y="57623"/>
                                <a:pt x="1538405" y="109682"/>
                              </a:cubicBezTo>
                              <a:cubicBezTo>
                                <a:pt x="1569466" y="161744"/>
                                <a:pt x="1578156" y="224164"/>
                                <a:pt x="1562485" y="282723"/>
                              </a:cubicBezTo>
                              <a:cubicBezTo>
                                <a:pt x="1550742" y="326653"/>
                                <a:pt x="1526042" y="365610"/>
                                <a:pt x="1492105" y="394832"/>
                              </a:cubicBezTo>
                              <a:lnTo>
                                <a:pt x="1464805" y="413932"/>
                              </a:lnTo>
                              <a:lnTo>
                                <a:pt x="1464806" y="413932"/>
                              </a:lnTo>
                              <a:lnTo>
                                <a:pt x="1861634" y="413932"/>
                              </a:lnTo>
                              <a:cubicBezTo>
                                <a:pt x="1876147" y="413932"/>
                                <a:pt x="1890081" y="419698"/>
                                <a:pt x="1900354" y="429972"/>
                              </a:cubicBezTo>
                              <a:cubicBezTo>
                                <a:pt x="1910614" y="440245"/>
                                <a:pt x="1916379" y="454165"/>
                                <a:pt x="1916379" y="468692"/>
                              </a:cubicBezTo>
                              <a:lnTo>
                                <a:pt x="1916379" y="742464"/>
                              </a:lnTo>
                              <a:cubicBezTo>
                                <a:pt x="1916379" y="756977"/>
                                <a:pt x="1910614" y="770911"/>
                                <a:pt x="1900354" y="781169"/>
                              </a:cubicBezTo>
                              <a:cubicBezTo>
                                <a:pt x="1890081" y="791442"/>
                                <a:pt x="1876147" y="797208"/>
                                <a:pt x="1861634" y="797208"/>
                              </a:cubicBezTo>
                              <a:lnTo>
                                <a:pt x="1806873" y="797208"/>
                              </a:lnTo>
                              <a:lnTo>
                                <a:pt x="1752127" y="797208"/>
                              </a:lnTo>
                              <a:lnTo>
                                <a:pt x="1264629" y="797208"/>
                              </a:lnTo>
                              <a:lnTo>
                                <a:pt x="1264628" y="797208"/>
                              </a:lnTo>
                              <a:lnTo>
                                <a:pt x="1209902" y="797208"/>
                              </a:lnTo>
                              <a:lnTo>
                                <a:pt x="1209004" y="761322"/>
                              </a:lnTo>
                              <a:lnTo>
                                <a:pt x="1204990" y="742462"/>
                              </a:lnTo>
                              <a:lnTo>
                                <a:pt x="1204989" y="742462"/>
                              </a:lnTo>
                              <a:lnTo>
                                <a:pt x="1188590" y="665421"/>
                              </a:lnTo>
                              <a:cubicBezTo>
                                <a:pt x="1138099" y="525811"/>
                                <a:pt x="1015278" y="482985"/>
                                <a:pt x="970404" y="471786"/>
                              </a:cubicBezTo>
                              <a:lnTo>
                                <a:pt x="958324" y="469243"/>
                              </a:lnTo>
                              <a:lnTo>
                                <a:pt x="958322" y="469244"/>
                              </a:lnTo>
                              <a:lnTo>
                                <a:pt x="958320" y="469243"/>
                              </a:lnTo>
                              <a:lnTo>
                                <a:pt x="945771" y="471907"/>
                              </a:lnTo>
                              <a:cubicBezTo>
                                <a:pt x="900700" y="483215"/>
                                <a:pt x="778106" y="526135"/>
                                <a:pt x="727733" y="665652"/>
                              </a:cubicBezTo>
                              <a:lnTo>
                                <a:pt x="711413" y="742462"/>
                              </a:lnTo>
                              <a:lnTo>
                                <a:pt x="1204989" y="742462"/>
                              </a:lnTo>
                              <a:lnTo>
                                <a:pt x="1209003" y="761322"/>
                              </a:lnTo>
                              <a:lnTo>
                                <a:pt x="1209901" y="797208"/>
                              </a:lnTo>
                              <a:lnTo>
                                <a:pt x="1095069" y="797208"/>
                              </a:lnTo>
                              <a:lnTo>
                                <a:pt x="1095069" y="797209"/>
                              </a:lnTo>
                              <a:lnTo>
                                <a:pt x="1095068" y="797209"/>
                              </a:lnTo>
                              <a:lnTo>
                                <a:pt x="1095068" y="1864924"/>
                              </a:lnTo>
                              <a:lnTo>
                                <a:pt x="821313" y="1864924"/>
                              </a:lnTo>
                              <a:lnTo>
                                <a:pt x="821313" y="1892297"/>
                              </a:lnTo>
                              <a:cubicBezTo>
                                <a:pt x="821313" y="1907418"/>
                                <a:pt x="833565" y="1919670"/>
                                <a:pt x="848686" y="1919670"/>
                              </a:cubicBezTo>
                              <a:lnTo>
                                <a:pt x="191639" y="1919670"/>
                              </a:lnTo>
                              <a:cubicBezTo>
                                <a:pt x="169848" y="1919670"/>
                                <a:pt x="148961" y="1911022"/>
                                <a:pt x="133557" y="1895618"/>
                              </a:cubicBezTo>
                              <a:cubicBezTo>
                                <a:pt x="118154" y="1880215"/>
                                <a:pt x="109505" y="1859329"/>
                                <a:pt x="109505" y="1837551"/>
                              </a:cubicBezTo>
                              <a:lnTo>
                                <a:pt x="109505" y="797209"/>
                              </a:lnTo>
                              <a:lnTo>
                                <a:pt x="164250" y="797209"/>
                              </a:lnTo>
                              <a:lnTo>
                                <a:pt x="164251" y="797209"/>
                              </a:lnTo>
                              <a:lnTo>
                                <a:pt x="651757" y="797209"/>
                              </a:lnTo>
                              <a:lnTo>
                                <a:pt x="651096" y="816759"/>
                              </a:lnTo>
                              <a:cubicBezTo>
                                <a:pt x="651699" y="840166"/>
                                <a:pt x="653715" y="864907"/>
                                <a:pt x="657327" y="891056"/>
                              </a:cubicBezTo>
                              <a:cubicBezTo>
                                <a:pt x="659192" y="904594"/>
                                <a:pt x="670738" y="914684"/>
                                <a:pt x="684403" y="914712"/>
                              </a:cubicBezTo>
                              <a:lnTo>
                                <a:pt x="684403" y="914731"/>
                              </a:lnTo>
                              <a:cubicBezTo>
                                <a:pt x="685675" y="914731"/>
                                <a:pt x="686933" y="914646"/>
                                <a:pt x="688176" y="914462"/>
                              </a:cubicBezTo>
                              <a:cubicBezTo>
                                <a:pt x="695659" y="913424"/>
                                <a:pt x="702015" y="909449"/>
                                <a:pt x="706242" y="903864"/>
                              </a:cubicBezTo>
                              <a:lnTo>
                                <a:pt x="706242" y="903863"/>
                              </a:lnTo>
                              <a:lnTo>
                                <a:pt x="688177" y="914461"/>
                              </a:lnTo>
                              <a:cubicBezTo>
                                <a:pt x="686934" y="914645"/>
                                <a:pt x="685676" y="914730"/>
                                <a:pt x="684404" y="914730"/>
                              </a:cubicBezTo>
                              <a:lnTo>
                                <a:pt x="684404" y="914711"/>
                              </a:lnTo>
                              <a:cubicBezTo>
                                <a:pt x="670739" y="914683"/>
                                <a:pt x="659193" y="904593"/>
                                <a:pt x="657328" y="891055"/>
                              </a:cubicBezTo>
                              <a:cubicBezTo>
                                <a:pt x="653716" y="864906"/>
                                <a:pt x="651700" y="840165"/>
                                <a:pt x="651097" y="816758"/>
                              </a:cubicBezTo>
                              <a:lnTo>
                                <a:pt x="651758" y="797208"/>
                              </a:lnTo>
                              <a:lnTo>
                                <a:pt x="651757" y="797208"/>
                              </a:lnTo>
                              <a:lnTo>
                                <a:pt x="164251" y="797208"/>
                              </a:lnTo>
                              <a:lnTo>
                                <a:pt x="164251" y="769825"/>
                              </a:lnTo>
                              <a:cubicBezTo>
                                <a:pt x="164251" y="762265"/>
                                <a:pt x="161188" y="755421"/>
                                <a:pt x="156235" y="750468"/>
                              </a:cubicBezTo>
                              <a:lnTo>
                                <a:pt x="136902" y="742462"/>
                              </a:lnTo>
                              <a:lnTo>
                                <a:pt x="136901" y="742462"/>
                              </a:lnTo>
                              <a:lnTo>
                                <a:pt x="136877" y="742452"/>
                              </a:lnTo>
                              <a:lnTo>
                                <a:pt x="136853" y="742462"/>
                              </a:lnTo>
                              <a:lnTo>
                                <a:pt x="136854" y="742462"/>
                              </a:lnTo>
                              <a:lnTo>
                                <a:pt x="136901" y="742462"/>
                              </a:lnTo>
                              <a:lnTo>
                                <a:pt x="156234" y="750468"/>
                              </a:lnTo>
                              <a:cubicBezTo>
                                <a:pt x="161187" y="755421"/>
                                <a:pt x="164250" y="762265"/>
                                <a:pt x="164250" y="769825"/>
                              </a:cubicBezTo>
                              <a:lnTo>
                                <a:pt x="164250" y="797208"/>
                              </a:lnTo>
                              <a:lnTo>
                                <a:pt x="109505" y="797208"/>
                              </a:lnTo>
                              <a:lnTo>
                                <a:pt x="109504" y="797208"/>
                              </a:lnTo>
                              <a:lnTo>
                                <a:pt x="54745" y="797208"/>
                              </a:lnTo>
                              <a:cubicBezTo>
                                <a:pt x="40232" y="797208"/>
                                <a:pt x="26298" y="791442"/>
                                <a:pt x="16025" y="781169"/>
                              </a:cubicBezTo>
                              <a:cubicBezTo>
                                <a:pt x="5766" y="770910"/>
                                <a:pt x="0" y="756976"/>
                                <a:pt x="0" y="742464"/>
                              </a:cubicBezTo>
                              <a:lnTo>
                                <a:pt x="0" y="468692"/>
                              </a:lnTo>
                              <a:cubicBezTo>
                                <a:pt x="0" y="454165"/>
                                <a:pt x="5766" y="440245"/>
                                <a:pt x="16025" y="429972"/>
                              </a:cubicBezTo>
                              <a:cubicBezTo>
                                <a:pt x="26299" y="419698"/>
                                <a:pt x="40233" y="413932"/>
                                <a:pt x="54745" y="413932"/>
                              </a:cubicBezTo>
                              <a:lnTo>
                                <a:pt x="451659" y="413932"/>
                              </a:lnTo>
                              <a:lnTo>
                                <a:pt x="424275" y="394844"/>
                              </a:lnTo>
                              <a:cubicBezTo>
                                <a:pt x="390254" y="365642"/>
                                <a:pt x="365474" y="326662"/>
                                <a:pt x="353669" y="282699"/>
                              </a:cubicBezTo>
                              <a:cubicBezTo>
                                <a:pt x="337940" y="224082"/>
                                <a:pt x="346603" y="161579"/>
                                <a:pt x="377706" y="109459"/>
                              </a:cubicBezTo>
                              <a:cubicBezTo>
                                <a:pt x="408810" y="57328"/>
                                <a:pt x="459698" y="20019"/>
                                <a:pt x="518753" y="6044"/>
                              </a:cubicBezTo>
                              <a:cubicBezTo>
                                <a:pt x="533521" y="2546"/>
                                <a:pt x="548484" y="581"/>
                                <a:pt x="563422" y="111"/>
                              </a:cubicBezTo>
                              <a:close/>
                            </a:path>
                          </a:pathLst>
                        </a:custGeom>
                        <a:solidFill>
                          <a:schemeClr val="accent1"/>
                        </a:solidFill>
                        <a:ln w="9525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en-US"/>
                        </a:p>
                      </p:txBody>
                    </p:sp>
                  </p:grpSp>
                </p:grpSp>
              </p:grpSp>
              <p:grpSp>
                <p:nvGrpSpPr>
                  <p:cNvPr id="61" name="Group 60">
                    <a:extLst>
                      <a:ext uri="{FF2B5EF4-FFF2-40B4-BE49-F238E27FC236}">
                        <a16:creationId xmlns:a16="http://schemas.microsoft.com/office/drawing/2014/main" id="{40835702-6741-F67A-0169-D57E5CC610B8}"/>
                      </a:ext>
                    </a:extLst>
                  </p:cNvPr>
                  <p:cNvGrpSpPr/>
                  <p:nvPr/>
                </p:nvGrpSpPr>
                <p:grpSpPr>
                  <a:xfrm>
                    <a:off x="321593" y="2610365"/>
                    <a:ext cx="4287217" cy="3649756"/>
                    <a:chOff x="321593" y="2610365"/>
                    <a:chExt cx="4287217" cy="3649756"/>
                  </a:xfrm>
                </p:grpSpPr>
                <p:grpSp>
                  <p:nvGrpSpPr>
                    <p:cNvPr id="142" name="Group 141">
                      <a:extLst>
                        <a:ext uri="{FF2B5EF4-FFF2-40B4-BE49-F238E27FC236}">
                          <a16:creationId xmlns:a16="http://schemas.microsoft.com/office/drawing/2014/main" id="{0B1B725F-7D99-4D2C-B43C-E765BA37D9D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599123" y="2610365"/>
                      <a:ext cx="1860246" cy="1725257"/>
                      <a:chOff x="2686075" y="2284535"/>
                      <a:chExt cx="2063369" cy="1920337"/>
                    </a:xfrm>
                  </p:grpSpPr>
                  <p:grpSp>
                    <p:nvGrpSpPr>
                      <p:cNvPr id="166" name="Group 165">
                        <a:extLst>
                          <a:ext uri="{FF2B5EF4-FFF2-40B4-BE49-F238E27FC236}">
                            <a16:creationId xmlns:a16="http://schemas.microsoft.com/office/drawing/2014/main" id="{E982D31F-3F4B-2FDD-2E63-C836931D472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887237" y="2284535"/>
                        <a:ext cx="1804787" cy="339021"/>
                        <a:chOff x="2872861" y="2507008"/>
                        <a:chExt cx="1804787" cy="339021"/>
                      </a:xfrm>
                    </p:grpSpPr>
                    <p:sp>
                      <p:nvSpPr>
                        <p:cNvPr id="173" name="Rectangle: Rounded Corners 172">
                          <a:extLst>
                            <a:ext uri="{FF2B5EF4-FFF2-40B4-BE49-F238E27FC236}">
                              <a16:creationId xmlns:a16="http://schemas.microsoft.com/office/drawing/2014/main" id="{EC59A751-CF55-5188-C31F-4B410E8A339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872861" y="2507008"/>
                          <a:ext cx="1773430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74" name="TextBox 173">
                          <a:extLst>
                            <a:ext uri="{FF2B5EF4-FFF2-40B4-BE49-F238E27FC236}">
                              <a16:creationId xmlns:a16="http://schemas.microsoft.com/office/drawing/2014/main" id="{6BDE4816-D3AB-27A4-20C2-00225FBECAD2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972156" y="2553408"/>
                          <a:ext cx="1705492" cy="27406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IN" alt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Gestionarea</a:t>
                          </a:r>
                          <a:r>
                            <a:rPr lang="en-IN" alt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IN" alt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contactelor</a:t>
                          </a:r>
                          <a:endParaRPr lang="en-IN" altLang="en-US" sz="10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67" name="Group 166">
                        <a:extLst>
                          <a:ext uri="{FF2B5EF4-FFF2-40B4-BE49-F238E27FC236}">
                            <a16:creationId xmlns:a16="http://schemas.microsoft.com/office/drawing/2014/main" id="{CFECBD53-AFEF-5D38-D134-F0213AD145A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686075" y="2676047"/>
                        <a:ext cx="2027317" cy="339021"/>
                        <a:chOff x="2671700" y="2504907"/>
                        <a:chExt cx="2027317" cy="339021"/>
                      </a:xfrm>
                    </p:grpSpPr>
                    <p:sp>
                      <p:nvSpPr>
                        <p:cNvPr id="171" name="Rectangle: Rounded Corners 170">
                          <a:extLst>
                            <a:ext uri="{FF2B5EF4-FFF2-40B4-BE49-F238E27FC236}">
                              <a16:creationId xmlns:a16="http://schemas.microsoft.com/office/drawing/2014/main" id="{66E8A8CE-14DF-C4A3-238E-0EC0F73FF88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681219" y="2504907"/>
                          <a:ext cx="1940193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172" name="TextBox 171">
                          <a:extLst>
                            <a:ext uri="{FF2B5EF4-FFF2-40B4-BE49-F238E27FC236}">
                              <a16:creationId xmlns:a16="http://schemas.microsoft.com/office/drawing/2014/main" id="{02DADD16-A71D-36A0-3647-67068917AEF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2671700" y="2525385"/>
                          <a:ext cx="2027317" cy="27406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IN" alt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Instrumente</a:t>
                          </a:r>
                          <a:r>
                            <a:rPr lang="en-IN" alt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de </a:t>
                          </a:r>
                          <a:r>
                            <a:rPr lang="en-IN" alt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productivitate</a:t>
                          </a:r>
                          <a:endParaRPr lang="en-IN" altLang="en-US" sz="10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170" name="TextBox 169">
                        <a:extLst>
                          <a:ext uri="{FF2B5EF4-FFF2-40B4-BE49-F238E27FC236}">
                            <a16:creationId xmlns:a16="http://schemas.microsoft.com/office/drawing/2014/main" id="{9C3A1B67-406D-7351-AECF-FFF26B31AC8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09251" y="3691005"/>
                        <a:ext cx="1940193" cy="513867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IN" alt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Creatori</a:t>
                        </a:r>
                        <a:r>
                          <a:rPr lang="en-IN" alt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de </a:t>
                        </a:r>
                        <a:r>
                          <a:rPr lang="en-IN" alt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Castiguri</a:t>
                        </a:r>
                        <a:r>
                          <a:rPr lang="en-IN" alt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</a:t>
                        </a:r>
                      </a:p>
                      <a:p>
                        <a:r>
                          <a:rPr lang="en-IN" alt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(Gain Creators)</a:t>
                        </a:r>
                      </a:p>
                    </p:txBody>
                  </p:sp>
                </p:grpSp>
                <p:grpSp>
                  <p:nvGrpSpPr>
                    <p:cNvPr id="143" name="Group 142">
                      <a:extLst>
                        <a:ext uri="{FF2B5EF4-FFF2-40B4-BE49-F238E27FC236}">
                          <a16:creationId xmlns:a16="http://schemas.microsoft.com/office/drawing/2014/main" id="{02B64C43-F4D6-BEB3-8726-E5E38B1A7F2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1593" y="3999093"/>
                      <a:ext cx="1575595" cy="1044908"/>
                      <a:chOff x="159861" y="3830290"/>
                      <a:chExt cx="1747634" cy="1163060"/>
                    </a:xfrm>
                  </p:grpSpPr>
                  <p:sp>
                    <p:nvSpPr>
                      <p:cNvPr id="165" name="TextBox 164">
                        <a:extLst>
                          <a:ext uri="{FF2B5EF4-FFF2-40B4-BE49-F238E27FC236}">
                            <a16:creationId xmlns:a16="http://schemas.microsoft.com/office/drawing/2014/main" id="{289683FD-FE38-DC80-C9D0-3FED704DD30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67673" y="3830290"/>
                        <a:ext cx="1739822" cy="308320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 anchor="ctr">
                        <a:spAutoFit/>
                      </a:bodyPr>
                      <a:lstStyle/>
                      <a:p>
                        <a:r>
                          <a:rPr 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Produse</a:t>
                        </a:r>
                        <a:r>
                          <a:rPr 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</a:t>
                        </a:r>
                        <a:r>
                          <a:rPr 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si</a:t>
                        </a:r>
                        <a:r>
                          <a:rPr 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</a:t>
                        </a:r>
                        <a:r>
                          <a:rPr 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Servicii</a:t>
                        </a:r>
                        <a:endParaRPr lang="en-US" sz="1200" b="1" dirty="0">
                          <a:solidFill>
                            <a:schemeClr val="accent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endParaRPr>
                      </a:p>
                    </p:txBody>
                  </p:sp>
                  <p:grpSp>
                    <p:nvGrpSpPr>
                      <p:cNvPr id="158" name="Group 157">
                        <a:extLst>
                          <a:ext uri="{FF2B5EF4-FFF2-40B4-BE49-F238E27FC236}">
                            <a16:creationId xmlns:a16="http://schemas.microsoft.com/office/drawing/2014/main" id="{CFD6D240-5821-14ED-2129-5B4408030E4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9861" y="4259961"/>
                        <a:ext cx="1289307" cy="339021"/>
                        <a:chOff x="978645" y="3765582"/>
                        <a:chExt cx="1289307" cy="339021"/>
                      </a:xfrm>
                    </p:grpSpPr>
                    <p:sp>
                      <p:nvSpPr>
                        <p:cNvPr id="162" name="Rectangle: Rounded Corners 161">
                          <a:extLst>
                            <a:ext uri="{FF2B5EF4-FFF2-40B4-BE49-F238E27FC236}">
                              <a16:creationId xmlns:a16="http://schemas.microsoft.com/office/drawing/2014/main" id="{E7EA3FA1-5652-5759-12B0-08CB85AA80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8645" y="3765582"/>
                          <a:ext cx="1289307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163" name="TextBox 162">
                          <a:extLst>
                            <a:ext uri="{FF2B5EF4-FFF2-40B4-BE49-F238E27FC236}">
                              <a16:creationId xmlns:a16="http://schemas.microsoft.com/office/drawing/2014/main" id="{3AE51174-840C-D4A4-9CEE-CD45A8E5156C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86457" y="3798064"/>
                          <a:ext cx="530211" cy="27406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 anchor="ctr">
                          <a:spAutoFit/>
                        </a:bodyPr>
                        <a:lstStyle/>
                        <a:p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CRM</a:t>
                          </a:r>
                        </a:p>
                      </p:txBody>
                    </p:sp>
                  </p:grpSp>
                  <p:grpSp>
                    <p:nvGrpSpPr>
                      <p:cNvPr id="159" name="Group 158">
                        <a:extLst>
                          <a:ext uri="{FF2B5EF4-FFF2-40B4-BE49-F238E27FC236}">
                            <a16:creationId xmlns:a16="http://schemas.microsoft.com/office/drawing/2014/main" id="{3D780280-F5F7-81C9-147B-4E524BE1B80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7673" y="4654329"/>
                        <a:ext cx="1294404" cy="339021"/>
                        <a:chOff x="996067" y="3765582"/>
                        <a:chExt cx="1294404" cy="339021"/>
                      </a:xfrm>
                    </p:grpSpPr>
                    <p:sp>
                      <p:nvSpPr>
                        <p:cNvPr id="160" name="Rectangle: Rounded Corners 159">
                          <a:extLst>
                            <a:ext uri="{FF2B5EF4-FFF2-40B4-BE49-F238E27FC236}">
                              <a16:creationId xmlns:a16="http://schemas.microsoft.com/office/drawing/2014/main" id="{91CF04AE-9CB4-8817-BF61-70CD882C2E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01165" y="3765582"/>
                          <a:ext cx="1289306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161" name="TextBox 160">
                          <a:extLst>
                            <a:ext uri="{FF2B5EF4-FFF2-40B4-BE49-F238E27FC236}">
                              <a16:creationId xmlns:a16="http://schemas.microsoft.com/office/drawing/2014/main" id="{3A9909FC-9D58-9640-FA45-E80F75326D15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96067" y="3798011"/>
                          <a:ext cx="832476" cy="27406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 anchor="ctr">
                          <a:spAutoFit/>
                        </a:bodyPr>
                        <a:lstStyle/>
                        <a:p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Sales hub</a:t>
                          </a:r>
                        </a:p>
                      </p:txBody>
                    </p:sp>
                  </p:grpSp>
                </p:grpSp>
                <p:grpSp>
                  <p:nvGrpSpPr>
                    <p:cNvPr id="39" name="Group 38">
                      <a:extLst>
                        <a:ext uri="{FF2B5EF4-FFF2-40B4-BE49-F238E27FC236}">
                          <a16:creationId xmlns:a16="http://schemas.microsoft.com/office/drawing/2014/main" id="{DA75BAC3-89EE-ECEA-AD50-B0EF539DA96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778220" y="4712153"/>
                      <a:ext cx="1830590" cy="1547968"/>
                      <a:chOff x="2778220" y="4712153"/>
                      <a:chExt cx="1830590" cy="1547968"/>
                    </a:xfrm>
                  </p:grpSpPr>
                  <p:sp>
                    <p:nvSpPr>
                      <p:cNvPr id="156" name="TextBox 155">
                        <a:extLst>
                          <a:ext uri="{FF2B5EF4-FFF2-40B4-BE49-F238E27FC236}">
                            <a16:creationId xmlns:a16="http://schemas.microsoft.com/office/drawing/2014/main" id="{FE40338E-E70E-2A2C-4E27-60164E68E189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2870003" y="4712153"/>
                        <a:ext cx="1689886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Ameliatori</a:t>
                        </a:r>
                        <a:r>
                          <a:rPr 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ai </a:t>
                        </a:r>
                        <a:r>
                          <a:rPr lang="en-US" sz="1200" b="1" dirty="0" err="1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Durerii</a:t>
                        </a:r>
                        <a:r>
                          <a:rPr 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 </a:t>
                        </a:r>
                      </a:p>
                      <a:p>
                        <a:r>
                          <a:rPr lang="en-US" sz="1200" b="1" dirty="0">
                            <a:solidFill>
                              <a:schemeClr val="accent1"/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rPr>
                          <a:t>(Pain Relievers)</a:t>
                        </a:r>
                      </a:p>
                    </p:txBody>
                  </p:sp>
                  <p:grpSp>
                    <p:nvGrpSpPr>
                      <p:cNvPr id="146" name="Group 145">
                        <a:extLst>
                          <a:ext uri="{FF2B5EF4-FFF2-40B4-BE49-F238E27FC236}">
                            <a16:creationId xmlns:a16="http://schemas.microsoft.com/office/drawing/2014/main" id="{68383EA8-0C3B-9F3C-9BF6-860C8928C46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778220" y="5119738"/>
                        <a:ext cx="1605633" cy="400110"/>
                        <a:chOff x="929250" y="3787619"/>
                        <a:chExt cx="1780952" cy="445352"/>
                      </a:xfrm>
                    </p:grpSpPr>
                    <p:sp>
                      <p:nvSpPr>
                        <p:cNvPr id="153" name="Rectangle: Rounded Corners 152">
                          <a:extLst>
                            <a:ext uri="{FF2B5EF4-FFF2-40B4-BE49-F238E27FC236}">
                              <a16:creationId xmlns:a16="http://schemas.microsoft.com/office/drawing/2014/main" id="{1C342E9A-E293-25DF-B07E-CD9955EA76C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9250" y="3840782"/>
                          <a:ext cx="1773431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154" name="TextBox 153">
                          <a:extLst>
                            <a:ext uri="{FF2B5EF4-FFF2-40B4-BE49-F238E27FC236}">
                              <a16:creationId xmlns:a16="http://schemas.microsoft.com/office/drawing/2014/main" id="{80405E6F-760E-0E79-88BF-07CFC518F93A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31055" y="3787619"/>
                          <a:ext cx="1679147" cy="44535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 anchor="ctr">
                          <a:spAutoFit/>
                        </a:bodyPr>
                        <a:lstStyle/>
                        <a:p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Vizibilitate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în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cadrul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diferitelor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instrumente</a:t>
                          </a:r>
                          <a:endParaRPr lang="en-US" sz="10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47" name="Group 146">
                        <a:extLst>
                          <a:ext uri="{FF2B5EF4-FFF2-40B4-BE49-F238E27FC236}">
                            <a16:creationId xmlns:a16="http://schemas.microsoft.com/office/drawing/2014/main" id="{7510EA73-ACB5-B7E1-7720-A067F02000E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778220" y="5489880"/>
                        <a:ext cx="1598852" cy="400110"/>
                        <a:chOff x="929250" y="3758467"/>
                        <a:chExt cx="1773431" cy="445351"/>
                      </a:xfrm>
                    </p:grpSpPr>
                    <p:sp>
                      <p:nvSpPr>
                        <p:cNvPr id="151" name="Rectangle: Rounded Corners 150">
                          <a:extLst>
                            <a:ext uri="{FF2B5EF4-FFF2-40B4-BE49-F238E27FC236}">
                              <a16:creationId xmlns:a16="http://schemas.microsoft.com/office/drawing/2014/main" id="{A00FA5BA-BC7A-253E-B1B3-B3C1DFF3D1A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9250" y="3811632"/>
                          <a:ext cx="1773431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152" name="TextBox 151">
                          <a:extLst>
                            <a:ext uri="{FF2B5EF4-FFF2-40B4-BE49-F238E27FC236}">
                              <a16:creationId xmlns:a16="http://schemas.microsoft.com/office/drawing/2014/main" id="{9ED8D54A-3C11-2B26-0907-625C7B8C5AC1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31055" y="3758467"/>
                          <a:ext cx="1574476" cy="445351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 anchor="ctr">
                          <a:spAutoFit/>
                        </a:bodyPr>
                        <a:lstStyle/>
                        <a:p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Interfață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de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sistem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simplificată</a:t>
                          </a:r>
                          <a:endParaRPr lang="en-US" sz="10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148" name="Group 147">
                        <a:extLst>
                          <a:ext uri="{FF2B5EF4-FFF2-40B4-BE49-F238E27FC236}">
                            <a16:creationId xmlns:a16="http://schemas.microsoft.com/office/drawing/2014/main" id="{33C379D6-870B-708F-9164-A6AA58EAC2F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778220" y="5860011"/>
                        <a:ext cx="1830590" cy="400110"/>
                        <a:chOff x="929250" y="3712417"/>
                        <a:chExt cx="2030472" cy="445352"/>
                      </a:xfrm>
                    </p:grpSpPr>
                    <p:sp>
                      <p:nvSpPr>
                        <p:cNvPr id="149" name="Rectangle: Rounded Corners 148">
                          <a:extLst>
                            <a:ext uri="{FF2B5EF4-FFF2-40B4-BE49-F238E27FC236}">
                              <a16:creationId xmlns:a16="http://schemas.microsoft.com/office/drawing/2014/main" id="{FD8A70DC-0792-C5FB-E80C-9EA34098309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29250" y="3765582"/>
                          <a:ext cx="1773431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50" name="TextBox 149">
                          <a:extLst>
                            <a:ext uri="{FF2B5EF4-FFF2-40B4-BE49-F238E27FC236}">
                              <a16:creationId xmlns:a16="http://schemas.microsoft.com/office/drawing/2014/main" id="{AD349AF6-CB4B-EB49-8A30-CBEC2CCDFAAE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31055" y="3712417"/>
                          <a:ext cx="1928667" cy="44535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square" rtlCol="0" anchor="ctr">
                          <a:spAutoFit/>
                        </a:bodyPr>
                        <a:lstStyle/>
                        <a:p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Predictibilitate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prin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Bugetare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10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</a:t>
                          </a:r>
                          <a:r>
                            <a:rPr lang="en-US" sz="10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Controlling</a:t>
                          </a:r>
                        </a:p>
                      </p:txBody>
                    </p:sp>
                  </p:grpSp>
                </p:grpSp>
              </p:grpSp>
            </p:grpSp>
            <p:cxnSp>
              <p:nvCxnSpPr>
                <p:cNvPr id="138" name="Straight Connector 137">
                  <a:extLst>
                    <a:ext uri="{FF2B5EF4-FFF2-40B4-BE49-F238E27FC236}">
                      <a16:creationId xmlns:a16="http://schemas.microsoft.com/office/drawing/2014/main" id="{0E722E9F-E2BE-158F-F2CA-7E68FBDA2772}"/>
                    </a:ext>
                  </a:extLst>
                </p:cNvPr>
                <p:cNvCxnSpPr>
                  <a:cxnSpLocks/>
                  <a:stCxn id="176" idx="6"/>
                </p:cNvCxnSpPr>
                <p:nvPr/>
              </p:nvCxnSpPr>
              <p:spPr>
                <a:xfrm>
                  <a:off x="2668605" y="4414825"/>
                  <a:ext cx="3376595" cy="0"/>
                </a:xfrm>
                <a:prstGeom prst="line">
                  <a:avLst/>
                </a:prstGeom>
                <a:ln w="28575">
                  <a:tailEnd type="triangl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Group 78">
                <a:extLst>
                  <a:ext uri="{FF2B5EF4-FFF2-40B4-BE49-F238E27FC236}">
                    <a16:creationId xmlns:a16="http://schemas.microsoft.com/office/drawing/2014/main" id="{A1B939D1-8A09-7F99-88EA-AB6B436C08EC}"/>
                  </a:ext>
                </a:extLst>
              </p:cNvPr>
              <p:cNvGrpSpPr/>
              <p:nvPr/>
            </p:nvGrpSpPr>
            <p:grpSpPr>
              <a:xfrm>
                <a:off x="6146006" y="2310950"/>
                <a:ext cx="5752988" cy="4207750"/>
                <a:chOff x="6146006" y="2310950"/>
                <a:chExt cx="5752988" cy="4207750"/>
              </a:xfrm>
            </p:grpSpPr>
            <p:grpSp>
              <p:nvGrpSpPr>
                <p:cNvPr id="21" name="Group 20">
                  <a:extLst>
                    <a:ext uri="{FF2B5EF4-FFF2-40B4-BE49-F238E27FC236}">
                      <a16:creationId xmlns:a16="http://schemas.microsoft.com/office/drawing/2014/main" id="{8598D0BB-FA89-2F03-1955-AE838A13A507}"/>
                    </a:ext>
                  </a:extLst>
                </p:cNvPr>
                <p:cNvGrpSpPr/>
                <p:nvPr/>
              </p:nvGrpSpPr>
              <p:grpSpPr>
                <a:xfrm>
                  <a:off x="6146006" y="2310950"/>
                  <a:ext cx="5752988" cy="4207750"/>
                  <a:chOff x="6120606" y="2310950"/>
                  <a:chExt cx="5752988" cy="4207750"/>
                </a:xfrm>
              </p:grpSpPr>
              <p:cxnSp>
                <p:nvCxnSpPr>
                  <p:cNvPr id="122" name="Straight Arrow Connector 121">
                    <a:extLst>
                      <a:ext uri="{FF2B5EF4-FFF2-40B4-BE49-F238E27FC236}">
                        <a16:creationId xmlns:a16="http://schemas.microsoft.com/office/drawing/2014/main" id="{056269C0-EE62-2F3F-565F-511325077B2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6120606" y="4419999"/>
                    <a:ext cx="3790214" cy="29"/>
                  </a:xfrm>
                  <a:prstGeom prst="straightConnector1">
                    <a:avLst/>
                  </a:prstGeom>
                  <a:ln w="28575">
                    <a:solidFill>
                      <a:schemeClr val="accent2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6" name="Group 15">
                    <a:extLst>
                      <a:ext uri="{FF2B5EF4-FFF2-40B4-BE49-F238E27FC236}">
                        <a16:creationId xmlns:a16="http://schemas.microsoft.com/office/drawing/2014/main" id="{52BA3EB4-CDDA-3006-7166-B0358F2143CF}"/>
                      </a:ext>
                    </a:extLst>
                  </p:cNvPr>
                  <p:cNvGrpSpPr/>
                  <p:nvPr/>
                </p:nvGrpSpPr>
                <p:grpSpPr>
                  <a:xfrm>
                    <a:off x="7651106" y="2310950"/>
                    <a:ext cx="4222488" cy="4207750"/>
                    <a:chOff x="7651106" y="2310950"/>
                    <a:chExt cx="4222488" cy="4207750"/>
                  </a:xfrm>
                </p:grpSpPr>
                <p:sp>
                  <p:nvSpPr>
                    <p:cNvPr id="126" name="Oval 125">
                      <a:extLst>
                        <a:ext uri="{FF2B5EF4-FFF2-40B4-BE49-F238E27FC236}">
                          <a16:creationId xmlns:a16="http://schemas.microsoft.com/office/drawing/2014/main" id="{4EF707C3-F8C7-1BD3-0043-075FCF4C3D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651106" y="2310950"/>
                      <a:ext cx="4222488" cy="4207750"/>
                    </a:xfrm>
                    <a:prstGeom prst="ellipse">
                      <a:avLst/>
                    </a:prstGeom>
                    <a:noFill/>
                    <a:ln w="31750">
                      <a:solidFill>
                        <a:schemeClr val="accent2"/>
                      </a:solidFill>
                    </a:ln>
                    <a:effectLst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/>
                    </a:p>
                  </p:txBody>
                </p:sp>
                <p:grpSp>
                  <p:nvGrpSpPr>
                    <p:cNvPr id="140" name="Group 139">
                      <a:extLst>
                        <a:ext uri="{FF2B5EF4-FFF2-40B4-BE49-F238E27FC236}">
                          <a16:creationId xmlns:a16="http://schemas.microsoft.com/office/drawing/2014/main" id="{2D0F3022-E2CC-CB96-20E0-4990FABB6A64}"/>
                        </a:ext>
                      </a:extLst>
                    </p:cNvPr>
                    <p:cNvGrpSpPr/>
                    <p:nvPr/>
                  </p:nvGrpSpPr>
                  <p:grpSpPr>
                    <a:xfrm flipH="1">
                      <a:off x="9768610" y="2537799"/>
                      <a:ext cx="907033" cy="3736636"/>
                      <a:chOff x="508808" y="2416819"/>
                      <a:chExt cx="1814931" cy="3736636"/>
                    </a:xfrm>
                  </p:grpSpPr>
                  <p:cxnSp>
                    <p:nvCxnSpPr>
                      <p:cNvPr id="177" name="Straight Connector 176">
                        <a:extLst>
                          <a:ext uri="{FF2B5EF4-FFF2-40B4-BE49-F238E27FC236}">
                            <a16:creationId xmlns:a16="http://schemas.microsoft.com/office/drawing/2014/main" id="{D88A53C4-0967-4592-BDAB-715F9B072E19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>
                        <a:off x="508808" y="2416819"/>
                        <a:ext cx="1814931" cy="1814931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178" name="Straight Connector 177">
                        <a:extLst>
                          <a:ext uri="{FF2B5EF4-FFF2-40B4-BE49-F238E27FC236}">
                            <a16:creationId xmlns:a16="http://schemas.microsoft.com/office/drawing/2014/main" id="{F0DD4894-EA8A-5BFA-3122-94876002FEE2}"/>
                          </a:ext>
                        </a:extLst>
                      </p:cNvPr>
                      <p:cNvCxnSpPr>
                        <a:cxnSpLocks/>
                      </p:cNvCxnSpPr>
                      <p:nvPr/>
                    </p:nvCxnSpPr>
                    <p:spPr>
                      <a:xfrm flipH="1">
                        <a:off x="508808" y="4338524"/>
                        <a:ext cx="1814931" cy="1814931"/>
                      </a:xfrm>
                      <a:prstGeom prst="line">
                        <a:avLst/>
                      </a:prstGeom>
                      <a:ln w="28575">
                        <a:solidFill>
                          <a:schemeClr val="accent2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  <p:grpSp>
              <p:nvGrpSpPr>
                <p:cNvPr id="75" name="Group 74">
                  <a:extLst>
                    <a:ext uri="{FF2B5EF4-FFF2-40B4-BE49-F238E27FC236}">
                      <a16:creationId xmlns:a16="http://schemas.microsoft.com/office/drawing/2014/main" id="{89DFB53B-6EE5-191C-B26D-346267E802D7}"/>
                    </a:ext>
                  </a:extLst>
                </p:cNvPr>
                <p:cNvGrpSpPr/>
                <p:nvPr/>
              </p:nvGrpSpPr>
              <p:grpSpPr>
                <a:xfrm>
                  <a:off x="7792229" y="2925647"/>
                  <a:ext cx="3973851" cy="2928589"/>
                  <a:chOff x="7792229" y="2925647"/>
                  <a:chExt cx="3973851" cy="2928589"/>
                </a:xfrm>
              </p:grpSpPr>
              <p:grpSp>
                <p:nvGrpSpPr>
                  <p:cNvPr id="65" name="Group 64">
                    <a:extLst>
                      <a:ext uri="{FF2B5EF4-FFF2-40B4-BE49-F238E27FC236}">
                        <a16:creationId xmlns:a16="http://schemas.microsoft.com/office/drawing/2014/main" id="{06D26BAA-3852-08DC-2730-9729BC107568}"/>
                      </a:ext>
                    </a:extLst>
                  </p:cNvPr>
                  <p:cNvGrpSpPr/>
                  <p:nvPr/>
                </p:nvGrpSpPr>
                <p:grpSpPr>
                  <a:xfrm>
                    <a:off x="7792229" y="2925647"/>
                    <a:ext cx="3973851" cy="2928589"/>
                    <a:chOff x="7792229" y="2925647"/>
                    <a:chExt cx="3973851" cy="2928589"/>
                  </a:xfrm>
                </p:grpSpPr>
                <p:grpSp>
                  <p:nvGrpSpPr>
                    <p:cNvPr id="133" name="Group 132">
                      <a:extLst>
                        <a:ext uri="{FF2B5EF4-FFF2-40B4-BE49-F238E27FC236}">
                          <a16:creationId xmlns:a16="http://schemas.microsoft.com/office/drawing/2014/main" id="{F3D0B898-3458-45BA-AF44-602034EEA77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792229" y="2925647"/>
                      <a:ext cx="2183611" cy="1018378"/>
                      <a:chOff x="7603114" y="2808884"/>
                      <a:chExt cx="2431497" cy="1133987"/>
                    </a:xfrm>
                  </p:grpSpPr>
                  <p:grpSp>
                    <p:nvGrpSpPr>
                      <p:cNvPr id="131" name="Group 130">
                        <a:extLst>
                          <a:ext uri="{FF2B5EF4-FFF2-40B4-BE49-F238E27FC236}">
                            <a16:creationId xmlns:a16="http://schemas.microsoft.com/office/drawing/2014/main" id="{DDDBD4DC-A49F-C0A0-C0D0-4CF7341BB62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54900" y="2808884"/>
                        <a:ext cx="1776943" cy="771321"/>
                        <a:chOff x="8254900" y="2808884"/>
                        <a:chExt cx="1776943" cy="771321"/>
                      </a:xfrm>
                    </p:grpSpPr>
                    <p:grpSp>
                      <p:nvGrpSpPr>
                        <p:cNvPr id="45" name="Group 44">
                          <a:extLst>
                            <a:ext uri="{FF2B5EF4-FFF2-40B4-BE49-F238E27FC236}">
                              <a16:creationId xmlns:a16="http://schemas.microsoft.com/office/drawing/2014/main" id="{B4817183-EE89-6478-DE3B-1F3DD0E021A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8303992" y="2808884"/>
                          <a:ext cx="1727851" cy="411258"/>
                          <a:chOff x="3388014" y="5764393"/>
                          <a:chExt cx="1721126" cy="411092"/>
                        </a:xfrm>
                      </p:grpSpPr>
                      <p:sp>
                        <p:nvSpPr>
                          <p:cNvPr id="52" name="Rectangle: Rounded Corners 51">
                            <a:extLst>
                              <a:ext uri="{FF2B5EF4-FFF2-40B4-BE49-F238E27FC236}">
                                <a16:creationId xmlns:a16="http://schemas.microsoft.com/office/drawing/2014/main" id="{741C0445-4CC3-E38D-E8C8-421C6270E24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2185" y="5802004"/>
                            <a:ext cx="1656952" cy="335872"/>
                          </a:xfrm>
                          <a:prstGeom prst="roundRect">
                            <a:avLst/>
                          </a:prstGeom>
                          <a:solidFill>
                            <a:schemeClr val="bg2">
                              <a:lumMod val="95000"/>
                            </a:schemeClr>
                          </a:solidFill>
                          <a:ln w="3175">
                            <a:solidFill>
                              <a:schemeClr val="bg2">
                                <a:lumMod val="8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dirty="0"/>
                          </a:p>
                        </p:txBody>
                      </p:sp>
                      <p:sp>
                        <p:nvSpPr>
                          <p:cNvPr id="53" name="TextBox 52">
                            <a:extLst>
                              <a:ext uri="{FF2B5EF4-FFF2-40B4-BE49-F238E27FC236}">
                                <a16:creationId xmlns:a16="http://schemas.microsoft.com/office/drawing/2014/main" id="{0AE70142-41FF-2983-77DF-FE4335918B7E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388014" y="5764393"/>
                            <a:ext cx="1721126" cy="411092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square" rtlCol="0" anchor="ctr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it-IT" sz="900" dirty="0">
                                <a:solidFill>
                                  <a:schemeClr val="tx2">
                                    <a:lumMod val="75000"/>
                                    <a:lumOff val="25000"/>
                                  </a:schemeClr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a:t>Productivitate mai bună a reprezentanților</a:t>
                            </a:r>
                            <a:endPara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endParaRPr>
                          </a:p>
                        </p:txBody>
                      </p:sp>
                    </p:grpSp>
                    <p:grpSp>
                      <p:nvGrpSpPr>
                        <p:cNvPr id="46" name="Group 45">
                          <a:extLst>
                            <a:ext uri="{FF2B5EF4-FFF2-40B4-BE49-F238E27FC236}">
                              <a16:creationId xmlns:a16="http://schemas.microsoft.com/office/drawing/2014/main" id="{8898FA71-E9F9-8359-FEA0-D1C1DA8DF04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 flipH="1">
                          <a:off x="8254900" y="3244198"/>
                          <a:ext cx="1712517" cy="336007"/>
                          <a:chOff x="3452193" y="5812127"/>
                          <a:chExt cx="1705852" cy="335857"/>
                        </a:xfrm>
                      </p:grpSpPr>
                      <p:sp>
                        <p:nvSpPr>
                          <p:cNvPr id="50" name="Rectangle: Rounded Corners 49">
                            <a:extLst>
                              <a:ext uri="{FF2B5EF4-FFF2-40B4-BE49-F238E27FC236}">
                                <a16:creationId xmlns:a16="http://schemas.microsoft.com/office/drawing/2014/main" id="{9704A6D3-24DC-9746-0BC4-BD1F638B0A1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3452193" y="5812127"/>
                            <a:ext cx="1656950" cy="335857"/>
                          </a:xfrm>
                          <a:prstGeom prst="roundRect">
                            <a:avLst/>
                          </a:prstGeom>
                          <a:solidFill>
                            <a:schemeClr val="bg2">
                              <a:lumMod val="95000"/>
                            </a:schemeClr>
                          </a:solidFill>
                          <a:ln w="3175">
                            <a:solidFill>
                              <a:schemeClr val="bg2">
                                <a:lumMod val="85000"/>
                              </a:schemeClr>
                            </a:solidFill>
                          </a:ln>
                        </p:spPr>
                        <p:style>
                          <a:lnRef idx="2">
                            <a:schemeClr val="accent1">
                              <a:shade val="50000"/>
                            </a:schemeClr>
                          </a:lnRef>
                          <a:fillRef idx="1">
                            <a:schemeClr val="accent1"/>
                          </a:fillRef>
                          <a:effectRef idx="0">
                            <a:schemeClr val="accent1"/>
                          </a:effectRef>
                          <a:fontRef idx="minor">
                            <a:schemeClr val="lt1"/>
                          </a:fontRef>
                        </p:style>
                        <p:txBody>
                          <a:bodyPr rtlCol="0" anchor="ctr"/>
                          <a:lstStyle/>
                          <a:p>
                            <a:pPr algn="ctr"/>
                            <a:endParaRPr lang="en-US" dirty="0"/>
                          </a:p>
                        </p:txBody>
                      </p:sp>
                      <p:sp>
                        <p:nvSpPr>
                          <p:cNvPr id="51" name="TextBox 50">
                            <a:extLst>
                              <a:ext uri="{FF2B5EF4-FFF2-40B4-BE49-F238E27FC236}">
                                <a16:creationId xmlns:a16="http://schemas.microsoft.com/office/drawing/2014/main" id="{60FC2724-CE9C-5482-C4CE-6860FE7A9C13}"/>
                              </a:ext>
                            </a:extLst>
                          </p:cNvPr>
                          <p:cNvSpPr txBox="1"/>
                          <p:nvPr/>
                        </p:nvSpPr>
                        <p:spPr>
                          <a:xfrm>
                            <a:off x="3765490" y="5851595"/>
                            <a:ext cx="1392555" cy="256921"/>
                          </a:xfrm>
                          <a:prstGeom prst="rect">
                            <a:avLst/>
                          </a:prstGeom>
                          <a:noFill/>
                        </p:spPr>
                        <p:txBody>
                          <a:bodyPr wrap="none" rtlCol="0" anchor="ctr">
                            <a:spAutoFit/>
                          </a:bodyPr>
                          <a:lstStyle/>
                          <a:p>
                            <a:pPr algn="ctr"/>
                            <a:r>
                              <a:rPr lang="en-US" sz="900" dirty="0" err="1">
                                <a:solidFill>
                                  <a:schemeClr val="tx2">
                                    <a:lumMod val="75000"/>
                                    <a:lumOff val="25000"/>
                                  </a:schemeClr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a:t>Creșterea</a:t>
                            </a:r>
                            <a:r>
                              <a:rPr lang="en-US" sz="900" dirty="0">
                                <a:solidFill>
                                  <a:schemeClr val="tx2">
                                    <a:lumMod val="75000"/>
                                    <a:lumOff val="25000"/>
                                  </a:schemeClr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a:t> </a:t>
                            </a:r>
                            <a:r>
                              <a:rPr lang="en-US" sz="900" dirty="0" err="1">
                                <a:solidFill>
                                  <a:schemeClr val="tx2">
                                    <a:lumMod val="75000"/>
                                    <a:lumOff val="25000"/>
                                  </a:schemeClr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a:t>vânzărilor</a:t>
                            </a:r>
                            <a:r>
                              <a:rPr lang="en-US" sz="900" dirty="0">
                                <a:solidFill>
                                  <a:schemeClr val="tx2">
                                    <a:lumMod val="75000"/>
                                    <a:lumOff val="25000"/>
                                  </a:schemeClr>
                                </a:solidFill>
                                <a:latin typeface="Arial" panose="020B0604020202020204" pitchFamily="34" charset="0"/>
                                <a:cs typeface="Arial" panose="020B0604020202020204" pitchFamily="34" charset="0"/>
                              </a:rPr>
                              <a:t> </a:t>
                            </a:r>
                          </a:p>
                        </p:txBody>
                      </p:sp>
                    </p:grpSp>
                  </p:grpSp>
                  <p:sp>
                    <p:nvSpPr>
                      <p:cNvPr id="49" name="TextBox 48">
                        <a:extLst>
                          <a:ext uri="{FF2B5EF4-FFF2-40B4-BE49-F238E27FC236}">
                            <a16:creationId xmlns:a16="http://schemas.microsoft.com/office/drawing/2014/main" id="{6D45B18D-54E0-DD77-49DC-C757F6EDF576}"/>
                          </a:ext>
                        </a:extLst>
                      </p:cNvPr>
                      <p:cNvSpPr txBox="1"/>
                      <p:nvPr/>
                    </p:nvSpPr>
                    <p:spPr>
                      <a:xfrm flipH="1">
                        <a:off x="7603114" y="3634428"/>
                        <a:ext cx="2431497" cy="308443"/>
                      </a:xfrm>
                      <a:prstGeom prst="rect">
                        <a:avLst/>
                      </a:prstGeom>
                      <a:noFill/>
                      <a:ln w="3175">
                        <a:noFill/>
                      </a:ln>
                    </p:spPr>
                    <p:txBody>
                      <a:bodyPr wrap="none" rtlCol="0" anchor="ctr">
                        <a:spAutoFit/>
                      </a:bodyPr>
                      <a:lstStyle/>
                      <a:p>
                        <a:pPr algn="ctr"/>
                        <a:r>
                          <a:rPr lang="en-US" sz="1200" b="1" dirty="0" err="1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  <a:cs typeface="Arial" panose="020B0604020202020204" pitchFamily="34" charset="0"/>
                          </a:rPr>
                          <a:t>Castiguri</a:t>
                        </a:r>
                        <a:r>
                          <a:rPr lang="en-US" sz="1200" b="1" dirty="0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  <a:cs typeface="Arial" panose="020B0604020202020204" pitchFamily="34" charset="0"/>
                          </a:rPr>
                          <a:t> (Customer Gains)</a:t>
                        </a:r>
                      </a:p>
                    </p:txBody>
                  </p:sp>
                </p:grpSp>
                <p:grpSp>
                  <p:nvGrpSpPr>
                    <p:cNvPr id="38" name="Group 37">
                      <a:extLst>
                        <a:ext uri="{FF2B5EF4-FFF2-40B4-BE49-F238E27FC236}">
                          <a16:creationId xmlns:a16="http://schemas.microsoft.com/office/drawing/2014/main" id="{8E2DA4C0-CDDE-C7CE-B4D8-4A0DDE0FA3C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81391" y="4586711"/>
                      <a:ext cx="1903985" cy="1267525"/>
                      <a:chOff x="7981391" y="4586711"/>
                      <a:chExt cx="1903985" cy="1267525"/>
                    </a:xfrm>
                  </p:grpSpPr>
                  <p:grpSp>
                    <p:nvGrpSpPr>
                      <p:cNvPr id="36" name="Group 35">
                        <a:extLst>
                          <a:ext uri="{FF2B5EF4-FFF2-40B4-BE49-F238E27FC236}">
                            <a16:creationId xmlns:a16="http://schemas.microsoft.com/office/drawing/2014/main" id="{D46B3E08-BFFE-13B9-501C-EB63F1F9AA0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85153" y="4858640"/>
                        <a:ext cx="1600208" cy="304582"/>
                        <a:chOff x="8368081" y="4982781"/>
                        <a:chExt cx="1774933" cy="339021"/>
                      </a:xfrm>
                    </p:grpSpPr>
                    <p:sp>
                      <p:nvSpPr>
                        <p:cNvPr id="43" name="Rectangle: Rounded Corners 42">
                          <a:extLst>
                            <a:ext uri="{FF2B5EF4-FFF2-40B4-BE49-F238E27FC236}">
                              <a16:creationId xmlns:a16="http://schemas.microsoft.com/office/drawing/2014/main" id="{B3C8B41F-38A7-477C-1CF8-8799D697247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368089" y="4982781"/>
                          <a:ext cx="1774925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4" name="TextBox 43">
                          <a:extLst>
                            <a:ext uri="{FF2B5EF4-FFF2-40B4-BE49-F238E27FC236}">
                              <a16:creationId xmlns:a16="http://schemas.microsoft.com/office/drawing/2014/main" id="{ABDF298B-6E74-79A1-FE6D-FDC1DB0F828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368081" y="5023825"/>
                          <a:ext cx="1669928" cy="2569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Sisteme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supracomplicate</a:t>
                          </a:r>
                          <a:endParaRPr lang="en-US" sz="9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37" name="Group 36">
                        <a:extLst>
                          <a:ext uri="{FF2B5EF4-FFF2-40B4-BE49-F238E27FC236}">
                            <a16:creationId xmlns:a16="http://schemas.microsoft.com/office/drawing/2014/main" id="{70FC3D3A-671E-D1B7-F3B7-E3771D45799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85153" y="5206977"/>
                        <a:ext cx="1600207" cy="301752"/>
                        <a:chOff x="8233804" y="5478508"/>
                        <a:chExt cx="1774932" cy="335871"/>
                      </a:xfrm>
                    </p:grpSpPr>
                    <p:sp>
                      <p:nvSpPr>
                        <p:cNvPr id="41" name="Rectangle: Rounded Corners 40">
                          <a:extLst>
                            <a:ext uri="{FF2B5EF4-FFF2-40B4-BE49-F238E27FC236}">
                              <a16:creationId xmlns:a16="http://schemas.microsoft.com/office/drawing/2014/main" id="{8FC3266C-2BD0-9895-4703-5BD2743EE9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33811" y="5478508"/>
                          <a:ext cx="1774925" cy="33587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42" name="TextBox 41">
                          <a:extLst>
                            <a:ext uri="{FF2B5EF4-FFF2-40B4-BE49-F238E27FC236}">
                              <a16:creationId xmlns:a16="http://schemas.microsoft.com/office/drawing/2014/main" id="{17D1C641-1AB9-7112-3287-A3931BE8ED62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233804" y="5517977"/>
                          <a:ext cx="1207641" cy="2569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Vizibilitate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redusă</a:t>
                          </a:r>
                          <a:endParaRPr lang="en-US" sz="9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40" name="TextBox 39">
                        <a:extLst>
                          <a:ext uri="{FF2B5EF4-FFF2-40B4-BE49-F238E27FC236}">
                            <a16:creationId xmlns:a16="http://schemas.microsoft.com/office/drawing/2014/main" id="{D0269932-68C0-A157-CA90-3AEB581B7BB8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7981391" y="4586711"/>
                        <a:ext cx="1580882" cy="276999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pPr algn="ctr"/>
                        <a:r>
                          <a:rPr lang="en-US" sz="1200" b="1" dirty="0" err="1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  <a:cs typeface="Arial" panose="020B0604020202020204" pitchFamily="34" charset="0"/>
                          </a:rPr>
                          <a:t>Dureri</a:t>
                        </a:r>
                        <a:r>
                          <a:rPr lang="en-US" sz="1200" b="1" dirty="0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  <a:cs typeface="Arial" panose="020B0604020202020204" pitchFamily="34" charset="0"/>
                          </a:rPr>
                          <a:t> (Pain points)</a:t>
                        </a:r>
                      </a:p>
                    </p:txBody>
                  </p:sp>
                  <p:grpSp>
                    <p:nvGrpSpPr>
                      <p:cNvPr id="15" name="Group 14">
                        <a:extLst>
                          <a:ext uri="{FF2B5EF4-FFF2-40B4-BE49-F238E27FC236}">
                            <a16:creationId xmlns:a16="http://schemas.microsoft.com/office/drawing/2014/main" id="{FF3EEF11-0270-3E1E-C4D1-DCF8DCEC6BF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285153" y="5552484"/>
                        <a:ext cx="1600223" cy="301752"/>
                        <a:chOff x="8285153" y="5552484"/>
                        <a:chExt cx="1600223" cy="301752"/>
                      </a:xfrm>
                    </p:grpSpPr>
                    <p:sp>
                      <p:nvSpPr>
                        <p:cNvPr id="127" name="Rectangle: Rounded Corners 126">
                          <a:extLst>
                            <a:ext uri="{FF2B5EF4-FFF2-40B4-BE49-F238E27FC236}">
                              <a16:creationId xmlns:a16="http://schemas.microsoft.com/office/drawing/2014/main" id="{8606D720-DFA8-ABD9-0B7D-5F430538CD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285176" y="5552484"/>
                          <a:ext cx="1600200" cy="301752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136" name="TextBox 135">
                          <a:extLst>
                            <a:ext uri="{FF2B5EF4-FFF2-40B4-BE49-F238E27FC236}">
                              <a16:creationId xmlns:a16="http://schemas.microsoft.com/office/drawing/2014/main" id="{A3D5E229-3D71-CA4C-49B9-314CFB67545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8285153" y="5587944"/>
                          <a:ext cx="1197764" cy="2308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Regulamente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si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legi</a:t>
                          </a:r>
                          <a:endParaRPr lang="en-US" sz="9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</p:grpSp>
                <p:grpSp>
                  <p:nvGrpSpPr>
                    <p:cNvPr id="20" name="Group 19">
                      <a:extLst>
                        <a:ext uri="{FF2B5EF4-FFF2-40B4-BE49-F238E27FC236}">
                          <a16:creationId xmlns:a16="http://schemas.microsoft.com/office/drawing/2014/main" id="{828E3992-B1C5-D958-E4D4-89B0D41AC7B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42723" y="3652874"/>
                      <a:ext cx="1623357" cy="1451171"/>
                      <a:chOff x="10142723" y="3652874"/>
                      <a:chExt cx="1623357" cy="1451171"/>
                    </a:xfrm>
                  </p:grpSpPr>
                  <p:grpSp>
                    <p:nvGrpSpPr>
                      <p:cNvPr id="19" name="Group 18">
                        <a:extLst>
                          <a:ext uri="{FF2B5EF4-FFF2-40B4-BE49-F238E27FC236}">
                            <a16:creationId xmlns:a16="http://schemas.microsoft.com/office/drawing/2014/main" id="{4479F337-50FC-CB28-7CD9-E6F888C368A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58824" y="4799464"/>
                        <a:ext cx="1341096" cy="304581"/>
                        <a:chOff x="10131906" y="4732760"/>
                        <a:chExt cx="1341096" cy="304581"/>
                      </a:xfrm>
                    </p:grpSpPr>
                    <p:sp>
                      <p:nvSpPr>
                        <p:cNvPr id="34" name="Rectangle: Rounded Corners 33">
                          <a:extLst>
                            <a:ext uri="{FF2B5EF4-FFF2-40B4-BE49-F238E27FC236}">
                              <a16:creationId xmlns:a16="http://schemas.microsoft.com/office/drawing/2014/main" id="{CE7D567B-5F4A-3A23-B55B-8C1AAFCE78B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42512" y="4732760"/>
                          <a:ext cx="1230490" cy="30458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35" name="TextBox 34">
                          <a:extLst>
                            <a:ext uri="{FF2B5EF4-FFF2-40B4-BE49-F238E27FC236}">
                              <a16:creationId xmlns:a16="http://schemas.microsoft.com/office/drawing/2014/main" id="{759724D1-EDC3-F3F5-FBEE-D8EDC34BC84D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131906" y="4769634"/>
                          <a:ext cx="1223413" cy="23083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 anchor="ctr">
                          <a:spAutoFit/>
                        </a:bodyPr>
                        <a:lstStyle/>
                        <a:p>
                          <a:pPr algn="ctr"/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Cota de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piata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de x%</a:t>
                          </a:r>
                        </a:p>
                      </p:txBody>
                    </p:sp>
                  </p:grpSp>
                  <p:grpSp>
                    <p:nvGrpSpPr>
                      <p:cNvPr id="25" name="Group 24">
                        <a:extLst>
                          <a:ext uri="{FF2B5EF4-FFF2-40B4-BE49-F238E27FC236}">
                            <a16:creationId xmlns:a16="http://schemas.microsoft.com/office/drawing/2014/main" id="{DB837102-F93D-1052-ACFC-710988E69DE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242512" y="4441120"/>
                        <a:ext cx="1230490" cy="304581"/>
                        <a:chOff x="3753767" y="6037363"/>
                        <a:chExt cx="1364840" cy="339021"/>
                      </a:xfrm>
                    </p:grpSpPr>
                    <p:sp>
                      <p:nvSpPr>
                        <p:cNvPr id="32" name="Rectangle: Rounded Corners 31">
                          <a:extLst>
                            <a:ext uri="{FF2B5EF4-FFF2-40B4-BE49-F238E27FC236}">
                              <a16:creationId xmlns:a16="http://schemas.microsoft.com/office/drawing/2014/main" id="{E98A3FAB-CBCD-02E1-E741-CAD12A60192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753767" y="6037363"/>
                          <a:ext cx="1364840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 dirty="0"/>
                        </a:p>
                      </p:txBody>
                    </p:sp>
                    <p:sp>
                      <p:nvSpPr>
                        <p:cNvPr id="33" name="TextBox 32">
                          <a:extLst>
                            <a:ext uri="{FF2B5EF4-FFF2-40B4-BE49-F238E27FC236}">
                              <a16:creationId xmlns:a16="http://schemas.microsoft.com/office/drawing/2014/main" id="{C65E2625-E8E4-FFEC-C9E6-AD7A1C818F6A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3754655" y="6078406"/>
                          <a:ext cx="1356990" cy="25693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Creșterea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veniturilor</a:t>
                          </a:r>
                          <a:endParaRPr lang="en-US" sz="9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grpSp>
                    <p:nvGrpSpPr>
                      <p:cNvPr id="26" name="Group 25">
                        <a:extLst>
                          <a:ext uri="{FF2B5EF4-FFF2-40B4-BE49-F238E27FC236}">
                            <a16:creationId xmlns:a16="http://schemas.microsoft.com/office/drawing/2014/main" id="{D55A1B43-F3EC-5C38-0C9A-78A5B144C60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164358" y="4079500"/>
                        <a:ext cx="1601722" cy="304581"/>
                        <a:chOff x="10311861" y="4387969"/>
                        <a:chExt cx="1776606" cy="339021"/>
                      </a:xfrm>
                    </p:grpSpPr>
                    <p:sp>
                      <p:nvSpPr>
                        <p:cNvPr id="30" name="Rectangle: Rounded Corners 29">
                          <a:extLst>
                            <a:ext uri="{FF2B5EF4-FFF2-40B4-BE49-F238E27FC236}">
                              <a16:creationId xmlns:a16="http://schemas.microsoft.com/office/drawing/2014/main" id="{5D6A6E5C-95D4-6A16-47C9-BE80822082A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98542" y="4387969"/>
                          <a:ext cx="1603251" cy="339021"/>
                        </a:xfrm>
                        <a:prstGeom prst="roundRect">
                          <a:avLst/>
                        </a:prstGeom>
                        <a:solidFill>
                          <a:schemeClr val="bg2">
                            <a:lumMod val="95000"/>
                          </a:schemeClr>
                        </a:solidFill>
                        <a:ln w="3175">
                          <a:solidFill>
                            <a:schemeClr val="bg2">
                              <a:lumMod val="85000"/>
                            </a:schemeClr>
                          </a:solidFill>
                        </a:ln>
                      </p:spPr>
                      <p:style>
                        <a:lnRef idx="2">
                          <a:schemeClr val="accent1">
                            <a:shade val="50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en-US"/>
                        </a:p>
                      </p:txBody>
                    </p:sp>
                    <p:sp>
                      <p:nvSpPr>
                        <p:cNvPr id="31" name="TextBox 30">
                          <a:extLst>
                            <a:ext uri="{FF2B5EF4-FFF2-40B4-BE49-F238E27FC236}">
                              <a16:creationId xmlns:a16="http://schemas.microsoft.com/office/drawing/2014/main" id="{6FB3D25A-B253-E4EB-3343-1D0C60662840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10311861" y="4401289"/>
                          <a:ext cx="1776606" cy="256933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rtlCol="0">
                          <a:spAutoFit/>
                        </a:bodyPr>
                        <a:lstStyle/>
                        <a:p>
                          <a:pPr algn="ctr"/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Activarea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echipa</a:t>
                          </a:r>
                          <a:r>
                            <a:rPr lang="en-US" sz="900" dirty="0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de </a:t>
                          </a:r>
                          <a:r>
                            <a:rPr lang="en-US" sz="900" dirty="0" err="1">
                              <a:solidFill>
                                <a:schemeClr val="tx2">
                                  <a:lumMod val="75000"/>
                                  <a:lumOff val="25000"/>
                                </a:schemeClr>
                              </a:solidFill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vânzări</a:t>
                          </a:r>
                          <a:endParaRPr lang="en-US" sz="900" dirty="0">
                            <a:solidFill>
                              <a:schemeClr val="tx2">
                                <a:lumMod val="75000"/>
                                <a:lumOff val="25000"/>
                              </a:schemeClr>
                            </a:solidFill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p:txBody>
                    </p:sp>
                  </p:grpSp>
                  <p:sp>
                    <p:nvSpPr>
                      <p:cNvPr id="29" name="TextBox 28">
                        <a:extLst>
                          <a:ext uri="{FF2B5EF4-FFF2-40B4-BE49-F238E27FC236}">
                            <a16:creationId xmlns:a16="http://schemas.microsoft.com/office/drawing/2014/main" id="{471F585C-1CAC-0EDF-5230-2DACBDAFDA4F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10142723" y="3652874"/>
                        <a:ext cx="1548821" cy="46166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 anchor="ctr">
                        <a:spAutoFit/>
                      </a:bodyPr>
                      <a:lstStyle/>
                      <a:p>
                        <a:pPr algn="ctr"/>
                        <a:r>
                          <a:rPr lang="en-US" sz="1200" b="1" dirty="0" err="1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</a:rPr>
                          <a:t>Lucrari</a:t>
                        </a:r>
                        <a:r>
                          <a:rPr lang="en-US" sz="1200" b="1" dirty="0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</a:rPr>
                          <a:t> de </a:t>
                        </a:r>
                        <a:r>
                          <a:rPr lang="en-US" sz="1200" b="1" dirty="0" err="1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</a:rPr>
                          <a:t>realizat</a:t>
                        </a:r>
                        <a:r>
                          <a:rPr lang="en-US" sz="1200" b="1" dirty="0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</a:rPr>
                          <a:t> </a:t>
                        </a:r>
                      </a:p>
                      <a:p>
                        <a:pPr algn="ctr"/>
                        <a:r>
                          <a:rPr lang="en-US" sz="1200" b="1" dirty="0">
                            <a:solidFill>
                              <a:schemeClr val="accent2"/>
                            </a:solidFill>
                            <a:latin typeface="Century Gothic" panose="020B0502020202020204" pitchFamily="34" charset="0"/>
                          </a:rPr>
                          <a:t>(Customer Jobs)</a:t>
                        </a:r>
                      </a:p>
                    </p:txBody>
                  </p:sp>
                </p:grpSp>
              </p:grpSp>
              <p:grpSp>
                <p:nvGrpSpPr>
                  <p:cNvPr id="7" name="Group 6">
                    <a:extLst>
                      <a:ext uri="{FF2B5EF4-FFF2-40B4-BE49-F238E27FC236}">
                        <a16:creationId xmlns:a16="http://schemas.microsoft.com/office/drawing/2014/main" id="{A7A315C1-CFB8-7DAD-1BBB-252749F00308}"/>
                      </a:ext>
                    </a:extLst>
                  </p:cNvPr>
                  <p:cNvGrpSpPr/>
                  <p:nvPr/>
                </p:nvGrpSpPr>
                <p:grpSpPr>
                  <a:xfrm>
                    <a:off x="9422607" y="4050956"/>
                    <a:ext cx="730286" cy="727738"/>
                    <a:chOff x="9397207" y="3933297"/>
                    <a:chExt cx="730286" cy="727738"/>
                  </a:xfrm>
                </p:grpSpPr>
                <p:sp>
                  <p:nvSpPr>
                    <p:cNvPr id="13" name="Oval 12">
                      <a:extLst>
                        <a:ext uri="{FF2B5EF4-FFF2-40B4-BE49-F238E27FC236}">
                          <a16:creationId xmlns:a16="http://schemas.microsoft.com/office/drawing/2014/main" id="{A911C4E4-AEF8-69F7-2819-35A97F9445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97207" y="3933297"/>
                      <a:ext cx="730286" cy="727738"/>
                    </a:xfrm>
                    <a:prstGeom prst="ellipse">
                      <a:avLst/>
                    </a:prstGeom>
                    <a:solidFill>
                      <a:schemeClr val="bg2"/>
                    </a:solidFill>
                    <a:ln>
                      <a:noFill/>
                    </a:ln>
                    <a:effectLst>
                      <a:outerShdw blurRad="38100" sx="99000" sy="99000" algn="ctr" rotWithShape="0">
                        <a:prstClr val="black">
                          <a:alpha val="2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14" name="Circle: Hollow 13">
                      <a:extLst>
                        <a:ext uri="{FF2B5EF4-FFF2-40B4-BE49-F238E27FC236}">
                          <a16:creationId xmlns:a16="http://schemas.microsoft.com/office/drawing/2014/main" id="{5872B0C4-EC4B-D7B4-F560-93502DEE335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51633" y="3977804"/>
                      <a:ext cx="640962" cy="638725"/>
                    </a:xfrm>
                    <a:prstGeom prst="donut">
                      <a:avLst>
                        <a:gd name="adj" fmla="val 4697"/>
                      </a:avLst>
                    </a:prstGeom>
                    <a:solidFill>
                      <a:schemeClr val="accent2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n-US" dirty="0"/>
                    </a:p>
                  </p:txBody>
                </p:sp>
                <p:sp>
                  <p:nvSpPr>
                    <p:cNvPr id="3" name="Graphic 126">
                      <a:extLst>
                        <a:ext uri="{FF2B5EF4-FFF2-40B4-BE49-F238E27FC236}">
                          <a16:creationId xmlns:a16="http://schemas.microsoft.com/office/drawing/2014/main" id="{1FEB41B0-6EB1-7293-C04E-7950B28F14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02509" y="4118580"/>
                      <a:ext cx="339210" cy="357172"/>
                    </a:xfrm>
                    <a:custGeom>
                      <a:avLst/>
                      <a:gdLst>
                        <a:gd name="connsiteX0" fmla="*/ 1323837 w 1404941"/>
                        <a:gd name="connsiteY0" fmla="*/ 1155053 h 1479337"/>
                        <a:gd name="connsiteX1" fmla="*/ 972487 w 1404941"/>
                        <a:gd name="connsiteY1" fmla="*/ 929908 h 1479337"/>
                        <a:gd name="connsiteX2" fmla="*/ 903164 w 1404941"/>
                        <a:gd name="connsiteY2" fmla="*/ 863804 h 1479337"/>
                        <a:gd name="connsiteX3" fmla="*/ 1001132 w 1404941"/>
                        <a:gd name="connsiteY3" fmla="*/ 838599 h 1479337"/>
                        <a:gd name="connsiteX4" fmla="*/ 1097046 w 1404941"/>
                        <a:gd name="connsiteY4" fmla="*/ 801535 h 1479337"/>
                        <a:gd name="connsiteX5" fmla="*/ 1107877 w 1404941"/>
                        <a:gd name="connsiteY5" fmla="*/ 738350 h 1479337"/>
                        <a:gd name="connsiteX6" fmla="*/ 1033169 w 1404941"/>
                        <a:gd name="connsiteY6" fmla="*/ 556932 h 1479337"/>
                        <a:gd name="connsiteX7" fmla="*/ 1018661 w 1404941"/>
                        <a:gd name="connsiteY7" fmla="*/ 353728 h 1479337"/>
                        <a:gd name="connsiteX8" fmla="*/ 981820 w 1404941"/>
                        <a:gd name="connsiteY8" fmla="*/ 152023 h 1479337"/>
                        <a:gd name="connsiteX9" fmla="*/ 856343 w 1404941"/>
                        <a:gd name="connsiteY9" fmla="*/ 54679 h 1479337"/>
                        <a:gd name="connsiteX10" fmla="*/ 838750 w 1404941"/>
                        <a:gd name="connsiteY10" fmla="*/ 50632 h 1479337"/>
                        <a:gd name="connsiteX11" fmla="*/ 722002 w 1404941"/>
                        <a:gd name="connsiteY11" fmla="*/ 2146 h 1479337"/>
                        <a:gd name="connsiteX12" fmla="*/ 684358 w 1404941"/>
                        <a:gd name="connsiteY12" fmla="*/ 2146 h 1479337"/>
                        <a:gd name="connsiteX13" fmla="*/ 537869 w 1404941"/>
                        <a:gd name="connsiteY13" fmla="*/ 60905 h 1479337"/>
                        <a:gd name="connsiteX14" fmla="*/ 383846 w 1404941"/>
                        <a:gd name="connsiteY14" fmla="*/ 324041 h 1479337"/>
                        <a:gd name="connsiteX15" fmla="*/ 373798 w 1404941"/>
                        <a:gd name="connsiteY15" fmla="*/ 483094 h 1479337"/>
                        <a:gd name="connsiteX16" fmla="*/ 300744 w 1404941"/>
                        <a:gd name="connsiteY16" fmla="*/ 724366 h 1479337"/>
                        <a:gd name="connsiteX17" fmla="*/ 299346 w 1404941"/>
                        <a:gd name="connsiteY17" fmla="*/ 726244 h 1479337"/>
                        <a:gd name="connsiteX18" fmla="*/ 323512 w 1404941"/>
                        <a:gd name="connsiteY18" fmla="*/ 812489 h 1479337"/>
                        <a:gd name="connsiteX19" fmla="*/ 470696 w 1404941"/>
                        <a:gd name="connsiteY19" fmla="*/ 858094 h 1479337"/>
                        <a:gd name="connsiteX20" fmla="*/ 493956 w 1404941"/>
                        <a:gd name="connsiteY20" fmla="*/ 863627 h 1479337"/>
                        <a:gd name="connsiteX21" fmla="*/ 441077 w 1404941"/>
                        <a:gd name="connsiteY21" fmla="*/ 925582 h 1479337"/>
                        <a:gd name="connsiteX22" fmla="*/ 261437 w 1404941"/>
                        <a:gd name="connsiteY22" fmla="*/ 1027395 h 1479337"/>
                        <a:gd name="connsiteX23" fmla="*/ 43725 w 1404941"/>
                        <a:gd name="connsiteY23" fmla="*/ 1189668 h 1479337"/>
                        <a:gd name="connsiteX24" fmla="*/ 2146 w 1404941"/>
                        <a:gd name="connsiteY24" fmla="*/ 1273240 h 1479337"/>
                        <a:gd name="connsiteX25" fmla="*/ 2146 w 1404941"/>
                        <a:gd name="connsiteY25" fmla="*/ 1479338 h 1479337"/>
                        <a:gd name="connsiteX26" fmla="*/ 1404226 w 1404941"/>
                        <a:gd name="connsiteY26" fmla="*/ 1479338 h 1479337"/>
                        <a:gd name="connsiteX27" fmla="*/ 1404226 w 1404941"/>
                        <a:gd name="connsiteY27" fmla="*/ 1273240 h 1479337"/>
                        <a:gd name="connsiteX28" fmla="*/ 1323827 w 1404941"/>
                        <a:gd name="connsiteY28" fmla="*/ 1155051 h 147933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</a:cxnLst>
                      <a:rect l="l" t="t" r="r" b="b"/>
                      <a:pathLst>
                        <a:path w="1404941" h="1479337">
                          <a:moveTo>
                            <a:pt x="1323837" y="1155053"/>
                          </a:moveTo>
                          <a:cubicBezTo>
                            <a:pt x="1215058" y="1067088"/>
                            <a:pt x="1096637" y="993742"/>
                            <a:pt x="972487" y="929908"/>
                          </a:cubicBezTo>
                          <a:cubicBezTo>
                            <a:pt x="952502" y="919624"/>
                            <a:pt x="902675" y="871338"/>
                            <a:pt x="903164" y="863804"/>
                          </a:cubicBezTo>
                          <a:cubicBezTo>
                            <a:pt x="935131" y="855666"/>
                            <a:pt x="968695" y="848983"/>
                            <a:pt x="1001132" y="838599"/>
                          </a:cubicBezTo>
                          <a:cubicBezTo>
                            <a:pt x="1033746" y="828159"/>
                            <a:pt x="1065928" y="815831"/>
                            <a:pt x="1097046" y="801535"/>
                          </a:cubicBezTo>
                          <a:cubicBezTo>
                            <a:pt x="1128364" y="787150"/>
                            <a:pt x="1130802" y="764403"/>
                            <a:pt x="1107877" y="738350"/>
                          </a:cubicBezTo>
                          <a:cubicBezTo>
                            <a:pt x="1062272" y="686545"/>
                            <a:pt x="1041673" y="623156"/>
                            <a:pt x="1033169" y="556932"/>
                          </a:cubicBezTo>
                          <a:cubicBezTo>
                            <a:pt x="1024540" y="489678"/>
                            <a:pt x="1022517" y="421543"/>
                            <a:pt x="1018661" y="353728"/>
                          </a:cubicBezTo>
                          <a:cubicBezTo>
                            <a:pt x="1014760" y="284886"/>
                            <a:pt x="1008825" y="216605"/>
                            <a:pt x="981820" y="152023"/>
                          </a:cubicBezTo>
                          <a:cubicBezTo>
                            <a:pt x="958314" y="95822"/>
                            <a:pt x="920469" y="58501"/>
                            <a:pt x="856343" y="54679"/>
                          </a:cubicBezTo>
                          <a:cubicBezTo>
                            <a:pt x="850329" y="54321"/>
                            <a:pt x="842505" y="54243"/>
                            <a:pt x="838750" y="50632"/>
                          </a:cubicBezTo>
                          <a:cubicBezTo>
                            <a:pt x="806021" y="19157"/>
                            <a:pt x="765281" y="8404"/>
                            <a:pt x="722002" y="2146"/>
                          </a:cubicBezTo>
                          <a:lnTo>
                            <a:pt x="684358" y="2146"/>
                          </a:lnTo>
                          <a:cubicBezTo>
                            <a:pt x="631534" y="11535"/>
                            <a:pt x="582097" y="29530"/>
                            <a:pt x="537869" y="60905"/>
                          </a:cubicBezTo>
                          <a:cubicBezTo>
                            <a:pt x="446808" y="125498"/>
                            <a:pt x="398119" y="215431"/>
                            <a:pt x="383846" y="324041"/>
                          </a:cubicBezTo>
                          <a:cubicBezTo>
                            <a:pt x="376938" y="376596"/>
                            <a:pt x="378235" y="430147"/>
                            <a:pt x="373798" y="483094"/>
                          </a:cubicBezTo>
                          <a:cubicBezTo>
                            <a:pt x="366633" y="568544"/>
                            <a:pt x="352092" y="652128"/>
                            <a:pt x="300744" y="724366"/>
                          </a:cubicBezTo>
                          <a:cubicBezTo>
                            <a:pt x="300285" y="725003"/>
                            <a:pt x="299816" y="725629"/>
                            <a:pt x="299346" y="726244"/>
                          </a:cubicBezTo>
                          <a:cubicBezTo>
                            <a:pt x="260975" y="776418"/>
                            <a:pt x="263064" y="789206"/>
                            <a:pt x="323512" y="812489"/>
                          </a:cubicBezTo>
                          <a:cubicBezTo>
                            <a:pt x="371340" y="830909"/>
                            <a:pt x="421514" y="843203"/>
                            <a:pt x="470696" y="858094"/>
                          </a:cubicBezTo>
                          <a:cubicBezTo>
                            <a:pt x="478743" y="860531"/>
                            <a:pt x="487003" y="861883"/>
                            <a:pt x="493956" y="863627"/>
                          </a:cubicBezTo>
                          <a:cubicBezTo>
                            <a:pt x="494582" y="871328"/>
                            <a:pt x="458512" y="915947"/>
                            <a:pt x="441077" y="925582"/>
                          </a:cubicBezTo>
                          <a:cubicBezTo>
                            <a:pt x="380842" y="958868"/>
                            <a:pt x="318361" y="989124"/>
                            <a:pt x="261437" y="1027395"/>
                          </a:cubicBezTo>
                          <a:cubicBezTo>
                            <a:pt x="186336" y="1077893"/>
                            <a:pt x="115551" y="1134463"/>
                            <a:pt x="43725" y="1189668"/>
                          </a:cubicBezTo>
                          <a:cubicBezTo>
                            <a:pt x="17179" y="1210066"/>
                            <a:pt x="8404" y="1240692"/>
                            <a:pt x="2146" y="1273240"/>
                          </a:cubicBezTo>
                          <a:lnTo>
                            <a:pt x="2146" y="1479338"/>
                          </a:lnTo>
                          <a:lnTo>
                            <a:pt x="1404226" y="1479338"/>
                          </a:lnTo>
                          <a:lnTo>
                            <a:pt x="1404226" y="1273240"/>
                          </a:lnTo>
                          <a:cubicBezTo>
                            <a:pt x="1397967" y="1218616"/>
                            <a:pt x="1362814" y="1186583"/>
                            <a:pt x="1323827" y="1155051"/>
                          </a:cubicBezTo>
                          <a:close/>
                        </a:path>
                      </a:pathLst>
                    </a:custGeom>
                    <a:solidFill>
                      <a:schemeClr val="accent2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en-US"/>
                    </a:p>
                  </p:txBody>
                </p:sp>
              </p:grpSp>
            </p:grpSp>
          </p:grpSp>
        </p:grp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2B132ED4-9B6B-2CB8-2340-C96D78480AD3}"/>
              </a:ext>
            </a:extLst>
          </p:cNvPr>
          <p:cNvSpPr txBox="1"/>
          <p:nvPr/>
        </p:nvSpPr>
        <p:spPr>
          <a:xfrm>
            <a:off x="4675673" y="4691061"/>
            <a:ext cx="2939024" cy="2031325"/>
          </a:xfrm>
          <a:prstGeom prst="rect">
            <a:avLst/>
          </a:prstGeom>
          <a:solidFill>
            <a:srgbClr val="E3ADFF"/>
          </a:solidFill>
        </p:spPr>
        <p:txBody>
          <a:bodyPr wrap="square">
            <a:spAutoFit/>
          </a:bodyPr>
          <a:lstStyle/>
          <a:p>
            <a:pPr marL="171450" indent="-1714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CANVAS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facilitează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punerea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auditorului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locul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clientului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înțelegerea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lumii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sale.</a:t>
            </a:r>
          </a:p>
          <a:p>
            <a:pPr>
              <a:spcBef>
                <a:spcPts val="0"/>
              </a:spcBef>
              <a:defRPr/>
            </a:pPr>
            <a:endParaRPr lang="en-US" sz="1400" b="1" dirty="0">
              <a:solidFill>
                <a:srgbClr val="4B4E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0" indent="-1714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Scopul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final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descoperi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potrivirea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produsului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audit cu 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necesitățile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așteptările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interesele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clientului</a:t>
            </a:r>
            <a:r>
              <a:rPr lang="en-US" sz="1400" b="1" dirty="0">
                <a:solidFill>
                  <a:srgbClr val="4B4E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audit.</a:t>
            </a:r>
          </a:p>
        </p:txBody>
      </p:sp>
    </p:spTree>
    <p:extLst>
      <p:ext uri="{BB962C8B-B14F-4D97-AF65-F5344CB8AC3E}">
        <p14:creationId xmlns:p14="http://schemas.microsoft.com/office/powerpoint/2010/main" val="13895700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34E375-3C06-D6F9-587B-0BB97535E4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9D4954-C2A7-47F6-FE35-2E35CDCE7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E71AF100-8648-A95D-9865-41DC4F4621D5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150040" y="1054012"/>
            <a:ext cx="5485345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913303">
              <a:spcBef>
                <a:spcPts val="0"/>
              </a:spcBef>
              <a:defRPr/>
            </a:pPr>
            <a:r>
              <a:rPr lang="en-US" sz="2000" b="1" dirty="0">
                <a:solidFill>
                  <a:srgbClr val="7030A0"/>
                </a:solidFill>
              </a:rPr>
              <a:t>PROFILUL CLIENTULUI – </a:t>
            </a:r>
            <a:r>
              <a:rPr lang="en-US" sz="2000" b="1" dirty="0" err="1">
                <a:solidFill>
                  <a:srgbClr val="7030A0"/>
                </a:solidFill>
              </a:rPr>
              <a:t>Lucrari</a:t>
            </a:r>
            <a:r>
              <a:rPr lang="en-US" sz="2000" b="1" dirty="0">
                <a:solidFill>
                  <a:srgbClr val="7030A0"/>
                </a:solidFill>
              </a:rPr>
              <a:t> de </a:t>
            </a:r>
            <a:r>
              <a:rPr lang="en-US" sz="2000" b="1" dirty="0" err="1">
                <a:solidFill>
                  <a:srgbClr val="7030A0"/>
                </a:solidFill>
              </a:rPr>
              <a:t>realizat</a:t>
            </a:r>
            <a:endParaRPr lang="en-US" sz="2000" b="1" dirty="0">
              <a:solidFill>
                <a:srgbClr val="7030A0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Este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vorba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despre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ceea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încearcă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realizeze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clientul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intern de audit. </a:t>
            </a:r>
          </a:p>
          <a:p>
            <a:pPr marL="341313" indent="-341313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Sarcinile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problemele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nevoile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 pe care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clienții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încearcă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le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îndeplinească</a:t>
            </a: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341313" indent="-341313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Frecvența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și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importanța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fiecărei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sarcini</a:t>
            </a: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341313" indent="-341313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Rolurile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diferite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pe care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clientul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trebuie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le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joace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și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contexte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 </a:t>
            </a:r>
          </a:p>
          <a:p>
            <a:pPr lvl="0" defTabSz="913303">
              <a:spcBef>
                <a:spcPts val="0"/>
              </a:spcBef>
              <a:defRPr/>
            </a:pPr>
            <a:endParaRPr lang="en-US" sz="1400" b="1" dirty="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942E67-0CCF-F13B-4C51-068F3077EE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3650" y="1092358"/>
            <a:ext cx="5555604" cy="26451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1941561B-5E0E-9925-55A3-ECE9AF6C93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96554" y="3922998"/>
            <a:ext cx="3516922" cy="2407464"/>
          </a:xfrm>
          <a:prstGeom prst="rect">
            <a:avLst/>
          </a:prstGeom>
        </p:spPr>
      </p:pic>
      <p:sp>
        <p:nvSpPr>
          <p:cNvPr id="28" name="Text Box 21">
            <a:extLst>
              <a:ext uri="{FF2B5EF4-FFF2-40B4-BE49-F238E27FC236}">
                <a16:creationId xmlns:a16="http://schemas.microsoft.com/office/drawing/2014/main" id="{F0F8AA94-8EF8-3BAC-AE37-C99A2CCFE76E}"/>
              </a:ext>
            </a:extLst>
          </p:cNvPr>
          <p:cNvSpPr txBox="1">
            <a:spLocks/>
          </p:cNvSpPr>
          <p:nvPr/>
        </p:nvSpPr>
        <p:spPr>
          <a:xfrm>
            <a:off x="284172" y="3152053"/>
            <a:ext cx="5811828" cy="263149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303">
              <a:spcBef>
                <a:spcPts val="0"/>
              </a:spcBef>
              <a:defRPr/>
            </a:pPr>
            <a:endParaRPr lang="en-US" sz="1400" b="1" dirty="0">
              <a:solidFill>
                <a:schemeClr val="tx1"/>
              </a:solidFill>
            </a:endParaRPr>
          </a:p>
          <a:p>
            <a:pPr defTabSz="913303">
              <a:spcBef>
                <a:spcPts val="0"/>
              </a:spcBef>
              <a:defRPr/>
            </a:pPr>
            <a:r>
              <a:rPr lang="en-US" sz="1400" b="1" dirty="0" err="1">
                <a:solidFill>
                  <a:srgbClr val="7030A0"/>
                </a:solidFill>
              </a:rPr>
              <a:t>Intrebari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despre</a:t>
            </a:r>
            <a:r>
              <a:rPr lang="en-US" sz="1400" b="1" dirty="0">
                <a:solidFill>
                  <a:srgbClr val="7030A0"/>
                </a:solidFill>
              </a:rPr>
              <a:t>:</a:t>
            </a:r>
          </a:p>
          <a:p>
            <a:pPr defTabSz="913303">
              <a:spcBef>
                <a:spcPts val="0"/>
              </a:spcBef>
              <a:defRPr/>
            </a:pPr>
            <a:endParaRPr lang="en-US" sz="1400" b="1" dirty="0">
              <a:solidFill>
                <a:srgbClr val="7030A0"/>
              </a:solidFill>
            </a:endParaRP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rgbClr val="7030A0"/>
                </a:solidFill>
              </a:rPr>
              <a:t>sarcini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funcționale</a:t>
            </a:r>
            <a:r>
              <a:rPr lang="en-US" sz="1400" b="1" dirty="0">
                <a:solidFill>
                  <a:srgbClr val="7030A0"/>
                </a:solidFill>
              </a:rPr>
              <a:t> (</a:t>
            </a:r>
            <a:r>
              <a:rPr lang="en-US" sz="1400" b="1" dirty="0" err="1">
                <a:solidFill>
                  <a:srgbClr val="7030A0"/>
                </a:solidFill>
              </a:rPr>
              <a:t>rutiniere</a:t>
            </a:r>
            <a:r>
              <a:rPr lang="en-US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 err="1">
                <a:solidFill>
                  <a:srgbClr val="7030A0"/>
                </a:solidFill>
              </a:rPr>
              <a:t>zilnice</a:t>
            </a:r>
            <a:r>
              <a:rPr lang="en-US" sz="1400" b="1" dirty="0">
                <a:solidFill>
                  <a:srgbClr val="7030A0"/>
                </a:solidFill>
              </a:rPr>
              <a:t>)</a:t>
            </a: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rgbClr val="7030A0"/>
              </a:solidFill>
            </a:endParaRP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rgbClr val="7030A0"/>
                </a:solidFill>
              </a:rPr>
              <a:t>sarcini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sociale</a:t>
            </a:r>
            <a:r>
              <a:rPr lang="en-US" sz="1400" b="1" dirty="0">
                <a:solidFill>
                  <a:srgbClr val="7030A0"/>
                </a:solidFill>
              </a:rPr>
              <a:t> (</a:t>
            </a:r>
            <a:r>
              <a:rPr lang="en-US" sz="1400" b="1" dirty="0" err="1">
                <a:solidFill>
                  <a:srgbClr val="7030A0"/>
                </a:solidFill>
              </a:rPr>
              <a:t>să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obțină</a:t>
            </a:r>
            <a:r>
              <a:rPr lang="en-US" sz="1400" b="1" dirty="0">
                <a:solidFill>
                  <a:srgbClr val="7030A0"/>
                </a:solidFill>
              </a:rPr>
              <a:t> o </a:t>
            </a:r>
            <a:r>
              <a:rPr lang="en-US" sz="1400" b="1" dirty="0" err="1">
                <a:solidFill>
                  <a:srgbClr val="7030A0"/>
                </a:solidFill>
              </a:rPr>
              <a:t>promovare</a:t>
            </a:r>
            <a:r>
              <a:rPr lang="en-US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 err="1">
                <a:solidFill>
                  <a:srgbClr val="7030A0"/>
                </a:solidFill>
              </a:rPr>
              <a:t>să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câștige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statut</a:t>
            </a:r>
            <a:r>
              <a:rPr lang="en-US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 err="1">
                <a:solidFill>
                  <a:srgbClr val="7030A0"/>
                </a:solidFill>
              </a:rPr>
              <a:t>să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aibă</a:t>
            </a:r>
            <a:r>
              <a:rPr lang="en-US" sz="1400" b="1" dirty="0">
                <a:solidFill>
                  <a:srgbClr val="7030A0"/>
                </a:solidFill>
              </a:rPr>
              <a:t> o </a:t>
            </a:r>
            <a:r>
              <a:rPr lang="en-US" sz="1400" b="1" dirty="0" err="1">
                <a:solidFill>
                  <a:srgbClr val="7030A0"/>
                </a:solidFill>
              </a:rPr>
              <a:t>rețea</a:t>
            </a:r>
            <a:r>
              <a:rPr lang="en-US" sz="1400" b="1" dirty="0">
                <a:solidFill>
                  <a:srgbClr val="7030A0"/>
                </a:solidFill>
              </a:rPr>
              <a:t> etc.)</a:t>
            </a: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rgbClr val="7030A0"/>
              </a:solidFill>
            </a:endParaRP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rgbClr val="7030A0"/>
                </a:solidFill>
              </a:rPr>
              <a:t>sarcini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emoționale</a:t>
            </a:r>
            <a:r>
              <a:rPr lang="en-US" sz="1400" b="1" dirty="0">
                <a:solidFill>
                  <a:srgbClr val="7030A0"/>
                </a:solidFill>
              </a:rPr>
              <a:t> (</a:t>
            </a:r>
            <a:r>
              <a:rPr lang="en-US" sz="1400" b="1" dirty="0" err="1">
                <a:solidFill>
                  <a:srgbClr val="7030A0"/>
                </a:solidFill>
              </a:rPr>
              <a:t>să</a:t>
            </a:r>
            <a:r>
              <a:rPr lang="en-US" sz="1400" b="1" dirty="0">
                <a:solidFill>
                  <a:srgbClr val="7030A0"/>
                </a:solidFill>
              </a:rPr>
              <a:t> se </a:t>
            </a:r>
            <a:r>
              <a:rPr lang="en-US" sz="1400" b="1" dirty="0" err="1">
                <a:solidFill>
                  <a:srgbClr val="7030A0"/>
                </a:solidFill>
              </a:rPr>
              <a:t>simtă</a:t>
            </a:r>
            <a:r>
              <a:rPr lang="en-US" sz="1400" b="1" dirty="0">
                <a:solidFill>
                  <a:srgbClr val="7030A0"/>
                </a:solidFill>
              </a:rPr>
              <a:t> bine, </a:t>
            </a:r>
            <a:r>
              <a:rPr lang="en-US" sz="1400" b="1" dirty="0" err="1">
                <a:solidFill>
                  <a:srgbClr val="7030A0"/>
                </a:solidFill>
              </a:rPr>
              <a:t>să</a:t>
            </a:r>
            <a:r>
              <a:rPr lang="en-US" sz="1400" b="1" dirty="0">
                <a:solidFill>
                  <a:srgbClr val="7030A0"/>
                </a:solidFill>
              </a:rPr>
              <a:t> se </a:t>
            </a:r>
            <a:r>
              <a:rPr lang="en-US" sz="1400" b="1" dirty="0" err="1">
                <a:solidFill>
                  <a:srgbClr val="7030A0"/>
                </a:solidFill>
              </a:rPr>
              <a:t>simtă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motivat</a:t>
            </a:r>
            <a:r>
              <a:rPr lang="en-US" sz="1400" b="1" dirty="0">
                <a:solidFill>
                  <a:srgbClr val="7030A0"/>
                </a:solidFill>
              </a:rPr>
              <a:t> etc.).</a:t>
            </a:r>
          </a:p>
          <a:p>
            <a:pPr defTabSz="913303">
              <a:spcBef>
                <a:spcPts val="0"/>
              </a:spcBef>
              <a:defRPr/>
            </a:pPr>
            <a:endParaRPr lang="en-US" sz="1400" b="1" dirty="0">
              <a:solidFill>
                <a:srgbClr val="7030A0"/>
              </a:solidFill>
            </a:endParaRPr>
          </a:p>
          <a:p>
            <a:pPr marL="285750" indent="-285750" defTabSz="913303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rgbClr val="7030A0"/>
                </a:solidFill>
              </a:rPr>
              <a:t>ce</a:t>
            </a:r>
            <a:r>
              <a:rPr lang="en-US" sz="1400" b="1" dirty="0">
                <a:solidFill>
                  <a:srgbClr val="7030A0"/>
                </a:solidFill>
              </a:rPr>
              <a:t> </a:t>
            </a:r>
            <a:r>
              <a:rPr lang="en-US" sz="1400" b="1" dirty="0" err="1">
                <a:solidFill>
                  <a:srgbClr val="7030A0"/>
                </a:solidFill>
              </a:rPr>
              <a:t>nevoi</a:t>
            </a:r>
            <a:r>
              <a:rPr lang="en-US" sz="1400" b="1" dirty="0">
                <a:solidFill>
                  <a:srgbClr val="7030A0"/>
                </a:solidFill>
              </a:rPr>
              <a:t> de </a:t>
            </a:r>
            <a:r>
              <a:rPr lang="en-US" sz="1400" b="1" dirty="0" err="1">
                <a:solidFill>
                  <a:srgbClr val="7030A0"/>
                </a:solidFill>
              </a:rPr>
              <a:t>bază</a:t>
            </a:r>
            <a:r>
              <a:rPr lang="en-US" sz="1400" b="1" dirty="0">
                <a:solidFill>
                  <a:srgbClr val="7030A0"/>
                </a:solidFill>
              </a:rPr>
              <a:t> are (</a:t>
            </a:r>
            <a:r>
              <a:rPr lang="en-US" sz="1400" b="1" dirty="0" err="1">
                <a:solidFill>
                  <a:srgbClr val="7030A0"/>
                </a:solidFill>
              </a:rPr>
              <a:t>comunicare</a:t>
            </a:r>
            <a:r>
              <a:rPr lang="en-US" sz="1400" b="1" dirty="0">
                <a:solidFill>
                  <a:srgbClr val="7030A0"/>
                </a:solidFill>
              </a:rPr>
              <a:t>, </a:t>
            </a:r>
            <a:r>
              <a:rPr lang="en-US" sz="1400" b="1" dirty="0" err="1">
                <a:solidFill>
                  <a:srgbClr val="7030A0"/>
                </a:solidFill>
              </a:rPr>
              <a:t>validare</a:t>
            </a:r>
            <a:r>
              <a:rPr lang="en-US" sz="1400" b="1" dirty="0">
                <a:solidFill>
                  <a:srgbClr val="7030A0"/>
                </a:solidFill>
              </a:rPr>
              <a:t>)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IN" altLang="en-US" sz="11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9ED8245-E0B0-B72B-BC8F-CF79C4083B18}"/>
              </a:ext>
            </a:extLst>
          </p:cNvPr>
          <p:cNvSpPr/>
          <p:nvPr/>
        </p:nvSpPr>
        <p:spPr>
          <a:xfrm>
            <a:off x="152400" y="1416424"/>
            <a:ext cx="5387788" cy="1735629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014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F4EFB-BE23-5082-38E4-DA7E3317E6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021D4-0021-F05F-7391-8737BE37A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92754A94-8559-368A-0D66-B118C096677F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265631" y="931755"/>
            <a:ext cx="50924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PROFILIUL CLIENTULUI 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– </a:t>
            </a:r>
            <a:r>
              <a:rPr lang="en-IN" altLang="en-US" sz="1400" b="1" dirty="0" err="1">
                <a:solidFill>
                  <a:srgbClr val="000000"/>
                </a:solidFill>
              </a:rPr>
              <a:t>Dureri</a:t>
            </a:r>
            <a:r>
              <a:rPr lang="en-IN" altLang="en-US" sz="1400" b="1" dirty="0">
                <a:solidFill>
                  <a:srgbClr val="000000"/>
                </a:solidFill>
              </a:rPr>
              <a:t> (Pains)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Ceea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ce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îl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deranjează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pe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clientul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de audit</a:t>
            </a:r>
            <a:endParaRPr lang="en-IN" altLang="en-US" sz="14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573088" marR="0" lvl="0" indent="-3397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experiențe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și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emoții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negative</a:t>
            </a:r>
          </a:p>
          <a:p>
            <a:pPr marL="573088" marR="0" lvl="0" indent="-3397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provocări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riscuri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implicate, </a:t>
            </a:r>
          </a:p>
          <a:p>
            <a:pPr marL="573088" marR="0" lvl="0" indent="-3397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costuri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financiare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, </a:t>
            </a:r>
          </a:p>
          <a:p>
            <a:pPr marL="573088" marR="0" lvl="0" indent="-3397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greșeli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,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consecințe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 etc. </a:t>
            </a:r>
          </a:p>
          <a:p>
            <a:pPr lvl="0">
              <a:spcBef>
                <a:spcPts val="0"/>
              </a:spcBef>
              <a:defRPr/>
            </a:pP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(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durere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severa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usoara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cu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frecventa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):</a:t>
            </a:r>
            <a:endParaRPr kumimoji="0" lang="en-I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IN" altLang="en-US" sz="14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endParaRPr kumimoji="0" lang="en-IN" altLang="en-US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2" name="Text Box 21">
            <a:extLst>
              <a:ext uri="{FF2B5EF4-FFF2-40B4-BE49-F238E27FC236}">
                <a16:creationId xmlns:a16="http://schemas.microsoft.com/office/drawing/2014/main" id="{4ED60A99-EF6C-FB22-A19F-2F5AC4F81362}"/>
              </a:ext>
            </a:extLst>
          </p:cNvPr>
          <p:cNvSpPr txBox="1">
            <a:spLocks/>
          </p:cNvSpPr>
          <p:nvPr/>
        </p:nvSpPr>
        <p:spPr>
          <a:xfrm>
            <a:off x="265632" y="2856287"/>
            <a:ext cx="6299292" cy="418576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Intebari</a:t>
            </a:r>
            <a:r>
              <a:rPr lang="en-IN" altLang="en-US" sz="1400" b="1" dirty="0">
                <a:solidFill>
                  <a:srgbClr val="7030A0"/>
                </a:solidFill>
              </a:rPr>
              <a:t>:</a:t>
            </a:r>
          </a:p>
          <a:p>
            <a:pPr>
              <a:spcBef>
                <a:spcPts val="0"/>
              </a:spcBef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Ce </a:t>
            </a:r>
            <a:r>
              <a:rPr lang="en-IN" altLang="en-US" sz="1400" b="1" dirty="0" err="1">
                <a:solidFill>
                  <a:srgbClr val="7030A0"/>
                </a:solidFill>
              </a:rPr>
              <a:t>este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costisitor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pentru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Ce </a:t>
            </a:r>
            <a:r>
              <a:rPr lang="en-IN" altLang="en-US" sz="1400" b="1" dirty="0" err="1">
                <a:solidFill>
                  <a:srgbClr val="7030A0"/>
                </a:solidFill>
              </a:rPr>
              <a:t>îl</a:t>
            </a:r>
            <a:r>
              <a:rPr lang="en-IN" altLang="en-US" sz="1400" b="1" dirty="0">
                <a:solidFill>
                  <a:srgbClr val="7030A0"/>
                </a:solidFill>
              </a:rPr>
              <a:t> face pe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 </a:t>
            </a:r>
            <a:r>
              <a:rPr lang="en-IN" altLang="en-US" sz="1400" b="1" dirty="0" err="1">
                <a:solidFill>
                  <a:srgbClr val="7030A0"/>
                </a:solidFill>
              </a:rPr>
              <a:t>să</a:t>
            </a:r>
            <a:r>
              <a:rPr lang="en-IN" altLang="en-US" sz="1400" b="1" dirty="0">
                <a:solidFill>
                  <a:srgbClr val="7030A0"/>
                </a:solidFill>
              </a:rPr>
              <a:t> se </a:t>
            </a:r>
            <a:r>
              <a:rPr lang="en-IN" altLang="en-US" sz="1400" b="1" dirty="0" err="1">
                <a:solidFill>
                  <a:srgbClr val="7030A0"/>
                </a:solidFill>
              </a:rPr>
              <a:t>simtă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rău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Care sunt </a:t>
            </a:r>
            <a:r>
              <a:rPr lang="en-IN" altLang="en-US" sz="1400" b="1" dirty="0" err="1">
                <a:solidFill>
                  <a:srgbClr val="7030A0"/>
                </a:solidFill>
              </a:rPr>
              <a:t>principalele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dificultăți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și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provocări</a:t>
            </a:r>
            <a:r>
              <a:rPr lang="en-IN" altLang="en-US" sz="1400" b="1" dirty="0">
                <a:solidFill>
                  <a:srgbClr val="7030A0"/>
                </a:solidFill>
              </a:rPr>
              <a:t> cu care se </a:t>
            </a:r>
            <a:r>
              <a:rPr lang="en-IN" altLang="en-US" sz="1400" b="1" dirty="0" err="1">
                <a:solidFill>
                  <a:srgbClr val="7030A0"/>
                </a:solidFill>
              </a:rPr>
              <a:t>confruntă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  <a:r>
              <a:rPr lang="en-IN" altLang="en-US" sz="1400" b="1" dirty="0" err="1">
                <a:solidFill>
                  <a:srgbClr val="7030A0"/>
                </a:solidFill>
              </a:rPr>
              <a:t>În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fel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lasă</a:t>
            </a:r>
            <a:r>
              <a:rPr lang="en-IN" altLang="en-US" sz="1400" b="1" dirty="0">
                <a:solidFill>
                  <a:srgbClr val="7030A0"/>
                </a:solidFill>
              </a:rPr>
              <a:t> de </a:t>
            </a:r>
            <a:r>
              <a:rPr lang="en-IN" altLang="en-US" sz="1400" b="1" dirty="0" err="1">
                <a:solidFill>
                  <a:srgbClr val="7030A0"/>
                </a:solidFill>
              </a:rPr>
              <a:t>dorit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soluțiile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actuale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pentru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Care sunt </a:t>
            </a:r>
            <a:r>
              <a:rPr lang="en-IN" altLang="en-US" sz="1400" b="1" dirty="0" err="1">
                <a:solidFill>
                  <a:srgbClr val="7030A0"/>
                </a:solidFill>
              </a:rPr>
              <a:t>consecințele</a:t>
            </a:r>
            <a:r>
              <a:rPr lang="en-IN" altLang="en-US" sz="1400" b="1" dirty="0">
                <a:solidFill>
                  <a:srgbClr val="7030A0"/>
                </a:solidFill>
              </a:rPr>
              <a:t> negative </a:t>
            </a:r>
            <a:r>
              <a:rPr lang="en-IN" altLang="en-US" sz="1400" b="1" dirty="0" err="1">
                <a:solidFill>
                  <a:srgbClr val="7030A0"/>
                </a:solidFill>
              </a:rPr>
              <a:t>pentru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De </a:t>
            </a:r>
            <a:r>
              <a:rPr lang="en-IN" altLang="en-US" sz="1400" b="1" dirty="0" err="1">
                <a:solidFill>
                  <a:srgbClr val="7030A0"/>
                </a:solidFill>
              </a:rPr>
              <a:t>ce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riscuri</a:t>
            </a:r>
            <a:r>
              <a:rPr lang="en-IN" altLang="en-US" sz="1400" b="1" dirty="0">
                <a:solidFill>
                  <a:srgbClr val="7030A0"/>
                </a:solidFill>
              </a:rPr>
              <a:t> se </a:t>
            </a:r>
            <a:r>
              <a:rPr lang="en-IN" altLang="en-US" sz="1400" b="1" dirty="0" err="1">
                <a:solidFill>
                  <a:srgbClr val="7030A0"/>
                </a:solidFill>
              </a:rPr>
              <a:t>teme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Ce </a:t>
            </a:r>
            <a:r>
              <a:rPr lang="en-IN" altLang="en-US" sz="1400" b="1" dirty="0" err="1">
                <a:solidFill>
                  <a:srgbClr val="7030A0"/>
                </a:solidFill>
              </a:rPr>
              <a:t>îl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ține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treaz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noaptea</a:t>
            </a:r>
            <a:r>
              <a:rPr lang="en-IN" altLang="en-US" sz="1400" b="1" dirty="0">
                <a:solidFill>
                  <a:srgbClr val="7030A0"/>
                </a:solidFill>
              </a:rPr>
              <a:t> pe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Care sunt </a:t>
            </a:r>
            <a:r>
              <a:rPr lang="en-IN" altLang="en-US" sz="1400" b="1" dirty="0" err="1">
                <a:solidFill>
                  <a:srgbClr val="7030A0"/>
                </a:solidFill>
              </a:rPr>
              <a:t>cele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mai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frecvente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greșeli</a:t>
            </a:r>
            <a:r>
              <a:rPr lang="en-IN" altLang="en-US" sz="1400" b="1" dirty="0">
                <a:solidFill>
                  <a:srgbClr val="7030A0"/>
                </a:solidFill>
              </a:rPr>
              <a:t> pe care le face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Ce </a:t>
            </a:r>
            <a:r>
              <a:rPr lang="en-IN" altLang="en-US" sz="1400" b="1" dirty="0" err="1">
                <a:solidFill>
                  <a:srgbClr val="7030A0"/>
                </a:solidFill>
              </a:rPr>
              <a:t>îl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împiedică</a:t>
            </a:r>
            <a:r>
              <a:rPr lang="en-IN" altLang="en-US" sz="1400" b="1" dirty="0">
                <a:solidFill>
                  <a:srgbClr val="7030A0"/>
                </a:solidFill>
              </a:rPr>
              <a:t> pe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 </a:t>
            </a:r>
            <a:r>
              <a:rPr lang="en-IN" altLang="en-US" sz="1400" b="1" dirty="0" err="1">
                <a:solidFill>
                  <a:srgbClr val="7030A0"/>
                </a:solidFill>
              </a:rPr>
              <a:t>să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adopte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soluții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</a:p>
          <a:p>
            <a:pPr marL="457200" indent="-45720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rgbClr val="FF0000"/>
              </a:solidFill>
            </a:endParaRPr>
          </a:p>
          <a:p>
            <a:pPr marL="171450" indent="-1714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endParaRPr lang="en-IN" altLang="en-US" sz="14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ADA5569A-0EE9-077A-7C9D-A7E33B41B9A6}"/>
              </a:ext>
            </a:extLst>
          </p:cNvPr>
          <p:cNvSpPr/>
          <p:nvPr/>
        </p:nvSpPr>
        <p:spPr>
          <a:xfrm>
            <a:off x="265631" y="940674"/>
            <a:ext cx="3705734" cy="1867439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A532F30E-BF39-9FF4-201A-E651289C7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4366" y="931755"/>
            <a:ext cx="6776994" cy="320533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A39F1E4-9DC7-5275-2549-E5E88AD3FF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7719" y="4137090"/>
            <a:ext cx="3703641" cy="242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305CDF-6B89-DEEC-DFE0-B9E873C83A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A021E1-03C4-31C7-DC94-57E7795D93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E70BF81-2D03-477C-40EC-48936BEB16D6}"/>
              </a:ext>
            </a:extLst>
          </p:cNvPr>
          <p:cNvSpPr/>
          <p:nvPr/>
        </p:nvSpPr>
        <p:spPr>
          <a:xfrm>
            <a:off x="207997" y="902248"/>
            <a:ext cx="5927912" cy="2179735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7C694689-0339-2EC7-AC91-F10BF76539CD}"/>
              </a:ext>
            </a:extLst>
          </p:cNvPr>
          <p:cNvSpPr txBox="1"/>
          <p:nvPr/>
        </p:nvSpPr>
        <p:spPr>
          <a:xfrm>
            <a:off x="124641" y="902248"/>
            <a:ext cx="5943600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3303"/>
            <a:r>
              <a:rPr lang="en-US" b="1" dirty="0">
                <a:solidFill>
                  <a:srgbClr val="7030A0"/>
                </a:solidFill>
              </a:rPr>
              <a:t>PROFILIUL CLIENTULUI – </a:t>
            </a:r>
            <a:r>
              <a:rPr lang="en-US" b="1" dirty="0" err="1">
                <a:solidFill>
                  <a:srgbClr val="7030A0"/>
                </a:solidFill>
              </a:rPr>
              <a:t>Castiguri</a:t>
            </a:r>
            <a:r>
              <a:rPr lang="en-US" b="1" dirty="0">
                <a:solidFill>
                  <a:srgbClr val="7030A0"/>
                </a:solidFill>
              </a:rPr>
              <a:t> (Gains) </a:t>
            </a:r>
          </a:p>
          <a:p>
            <a:pPr defTabSz="913303"/>
            <a:endParaRPr lang="en-US" b="1" dirty="0"/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Beneficiile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 care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audit le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asteapta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doreste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Auditul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Intern.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Ceva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care l-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surprinde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mod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pozitiv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fie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sunt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funcționale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emoționale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sociale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financiare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Ceea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încântă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face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viața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ușoară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veselă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reușită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defRPr/>
            </a:pP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Fiecare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câștig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poate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clasifica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funcție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relevanță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frecventa</a:t>
            </a:r>
            <a:r>
              <a:rPr lang="en-US" sz="1400" b="1" dirty="0">
                <a:solidFill>
                  <a:schemeClr val="tx2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BCA7FA2-BA79-A5FA-1030-0CDE3439E854}"/>
              </a:ext>
            </a:extLst>
          </p:cNvPr>
          <p:cNvSpPr txBox="1"/>
          <p:nvPr/>
        </p:nvSpPr>
        <p:spPr>
          <a:xfrm>
            <a:off x="124641" y="3127072"/>
            <a:ext cx="1090329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Intrebari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tipuri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economii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l-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multumi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 (de audit)?</a:t>
            </a: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rezultate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așteaptă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 (de audit), cel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>
              <a:defRPr/>
            </a:pPr>
            <a:endParaRPr lang="en-US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soluții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actuale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încântă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 (de audit)? </a:t>
            </a: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poate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ușura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sarcinile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clientului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meu?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consecințe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pozitive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își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doresc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clienții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Ce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caută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meu? 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Cum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măsoară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clientul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meu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succesul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și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eșecul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>
              <a:defRPr/>
            </a:pP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creaza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un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pentru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fiecare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segment de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clienți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(de audit).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După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cartografierea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profilurilor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clienților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(de audit),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următorul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pas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stabilirea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valorii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pe care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acestia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percep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asupra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produsului</a:t>
            </a:r>
            <a:r>
              <a:rPr lang="en-US" sz="1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audit.</a:t>
            </a:r>
          </a:p>
          <a:p>
            <a:pPr marL="285750" indent="-285750">
              <a:buFont typeface="Wingdings" panose="05000000000000000000" pitchFamily="2" charset="2"/>
              <a:buChar char="v"/>
              <a:defRPr/>
            </a:pPr>
            <a:endParaRPr lang="en-US" sz="1400" b="1" dirty="0">
              <a:solidFill>
                <a:schemeClr val="tx2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>
            <a:extLst>
              <a:ext uri="{FF2B5EF4-FFF2-40B4-BE49-F238E27FC236}">
                <a16:creationId xmlns:a16="http://schemas.microsoft.com/office/drawing/2014/main" id="{FC00ADBF-B8EB-1E92-28E6-3E039F947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5902" y="977462"/>
            <a:ext cx="5518007" cy="2451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75A9B-40DA-25B9-5790-860F20AE71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01959" y="3741683"/>
            <a:ext cx="2965400" cy="2897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91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D633B6-9D5E-F0B9-1F49-38E74CCDEB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79601-0D53-C9ED-DC95-CAA0EE96E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8633B4E5-F86B-BF13-D4FD-063DA0A7D182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250501" y="1148920"/>
            <a:ext cx="43842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altLang="en-US" sz="1800" b="1" dirty="0">
                <a:solidFill>
                  <a:srgbClr val="7030A0"/>
                </a:solidFill>
                <a:latin typeface="+mn-lt"/>
                <a:cs typeface="+mn-cs"/>
              </a:rPr>
              <a:t>HARTA VALORII _ </a:t>
            </a:r>
            <a:r>
              <a:rPr lang="en-IN" altLang="en-US" sz="1800" b="1" dirty="0" err="1">
                <a:solidFill>
                  <a:srgbClr val="7030A0"/>
                </a:solidFill>
                <a:latin typeface="+mn-lt"/>
                <a:cs typeface="+mn-cs"/>
              </a:rPr>
              <a:t>Produse</a:t>
            </a:r>
            <a:r>
              <a:rPr lang="en-IN" altLang="en-US" sz="1800" b="1" dirty="0">
                <a:solidFill>
                  <a:srgbClr val="7030A0"/>
                </a:solidFill>
                <a:latin typeface="+mn-lt"/>
                <a:cs typeface="+mn-cs"/>
              </a:rPr>
              <a:t> </a:t>
            </a:r>
            <a:r>
              <a:rPr lang="en-IN" altLang="en-US" sz="1800" b="1" dirty="0" err="1">
                <a:solidFill>
                  <a:srgbClr val="7030A0"/>
                </a:solidFill>
                <a:latin typeface="+mn-lt"/>
                <a:cs typeface="+mn-cs"/>
              </a:rPr>
              <a:t>si</a:t>
            </a:r>
            <a:r>
              <a:rPr lang="en-IN" altLang="en-US" sz="1800" b="1" dirty="0">
                <a:solidFill>
                  <a:srgbClr val="7030A0"/>
                </a:solidFill>
                <a:latin typeface="+mn-lt"/>
                <a:cs typeface="+mn-cs"/>
              </a:rPr>
              <a:t> </a:t>
            </a:r>
            <a:r>
              <a:rPr lang="en-IN" altLang="en-US" sz="1800" b="1" dirty="0" err="1">
                <a:solidFill>
                  <a:srgbClr val="7030A0"/>
                </a:solidFill>
                <a:latin typeface="+mn-lt"/>
                <a:cs typeface="+mn-cs"/>
              </a:rPr>
              <a:t>servicii</a:t>
            </a:r>
            <a:endParaRPr lang="en-IN" altLang="en-US" sz="1800" b="1" dirty="0">
              <a:solidFill>
                <a:srgbClr val="7030A0"/>
              </a:solidFill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altLang="en-US" sz="1800" b="1" dirty="0">
              <a:solidFill>
                <a:srgbClr val="7030A0"/>
              </a:solidFill>
              <a:latin typeface="+mn-lt"/>
              <a:cs typeface="+mn-cs"/>
            </a:endParaRPr>
          </a:p>
          <a:p>
            <a:pPr marL="285750" marR="0" lvl="0" indent="-28575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Se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includ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toate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produsele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/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serviciile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de audit pe care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Auditul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Intern le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poate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furniza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6AAF563-C289-11C9-11DF-860F2288321A}"/>
              </a:ext>
            </a:extLst>
          </p:cNvPr>
          <p:cNvSpPr/>
          <p:nvPr/>
        </p:nvSpPr>
        <p:spPr>
          <a:xfrm>
            <a:off x="160853" y="1013140"/>
            <a:ext cx="4473900" cy="1348777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 Box 21">
            <a:extLst>
              <a:ext uri="{FF2B5EF4-FFF2-40B4-BE49-F238E27FC236}">
                <a16:creationId xmlns:a16="http://schemas.microsoft.com/office/drawing/2014/main" id="{9D4CAE3C-148E-B337-EB72-46D343607964}"/>
              </a:ext>
            </a:extLst>
          </p:cNvPr>
          <p:cNvSpPr txBox="1">
            <a:spLocks/>
          </p:cNvSpPr>
          <p:nvPr/>
        </p:nvSpPr>
        <p:spPr>
          <a:xfrm>
            <a:off x="205678" y="2746896"/>
            <a:ext cx="5576557" cy="289310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În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legătură</a:t>
            </a:r>
            <a:r>
              <a:rPr lang="en-IN" altLang="en-US" sz="1400" b="1" dirty="0">
                <a:solidFill>
                  <a:srgbClr val="7030A0"/>
                </a:solidFill>
              </a:rPr>
              <a:t> cu </a:t>
            </a:r>
            <a:r>
              <a:rPr lang="en-IN" altLang="en-US" sz="1400" b="1" dirty="0" err="1">
                <a:solidFill>
                  <a:srgbClr val="7030A0"/>
                </a:solidFill>
              </a:rPr>
              <a:t>fiecare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dintre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 de  audit,  </a:t>
            </a:r>
            <a:r>
              <a:rPr lang="en-IN" altLang="en-US" sz="1400" b="1" dirty="0" err="1">
                <a:solidFill>
                  <a:srgbClr val="7030A0"/>
                </a:solidFill>
              </a:rPr>
              <a:t>întrebați-vă</a:t>
            </a:r>
            <a:r>
              <a:rPr lang="en-IN" altLang="en-US" sz="1400" b="1" dirty="0">
                <a:solidFill>
                  <a:srgbClr val="7030A0"/>
                </a:solidFill>
              </a:rPr>
              <a:t>:</a:t>
            </a:r>
          </a:p>
          <a:p>
            <a:pPr>
              <a:spcBef>
                <a:spcPts val="0"/>
              </a:spcBef>
              <a:buFontTx/>
              <a:buNone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Poate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/</a:t>
            </a:r>
            <a:r>
              <a:rPr lang="en-IN" altLang="en-US" sz="1400" b="1" dirty="0" err="1">
                <a:solidFill>
                  <a:srgbClr val="7030A0"/>
                </a:solidFill>
              </a:rPr>
              <a:t>serviciul</a:t>
            </a:r>
            <a:r>
              <a:rPr lang="en-IN" altLang="en-US" sz="1400" b="1" dirty="0">
                <a:solidFill>
                  <a:srgbClr val="7030A0"/>
                </a:solidFill>
              </a:rPr>
              <a:t> de audit </a:t>
            </a:r>
            <a:r>
              <a:rPr lang="en-IN" altLang="en-US" sz="1400" b="1" dirty="0" err="1">
                <a:solidFill>
                  <a:srgbClr val="7030A0"/>
                </a:solidFill>
              </a:rPr>
              <a:t>să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contribuie</a:t>
            </a:r>
            <a:r>
              <a:rPr lang="en-IN" altLang="en-US" sz="1400" b="1" dirty="0">
                <a:solidFill>
                  <a:srgbClr val="7030A0"/>
                </a:solidFill>
              </a:rPr>
              <a:t> la </a:t>
            </a:r>
            <a:r>
              <a:rPr lang="en-IN" altLang="en-US" sz="1400" b="1" dirty="0" err="1">
                <a:solidFill>
                  <a:srgbClr val="7030A0"/>
                </a:solidFill>
              </a:rPr>
              <a:t>îndeplinirea</a:t>
            </a:r>
            <a:r>
              <a:rPr lang="en-IN" altLang="en-US" sz="1400" b="1" dirty="0">
                <a:solidFill>
                  <a:srgbClr val="7030A0"/>
                </a:solidFill>
              </a:rPr>
              <a:t> de </a:t>
            </a:r>
            <a:r>
              <a:rPr lang="en-IN" altLang="en-US" sz="1400" b="1" dirty="0" err="1">
                <a:solidFill>
                  <a:srgbClr val="7030A0"/>
                </a:solidFill>
              </a:rPr>
              <a:t>catre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de audit a </a:t>
            </a:r>
            <a:r>
              <a:rPr lang="en-IN" altLang="en-US" sz="1400" b="1" dirty="0" err="1">
                <a:solidFill>
                  <a:srgbClr val="7030A0"/>
                </a:solidFill>
              </a:rPr>
              <a:t>oricărei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sarcini</a:t>
            </a:r>
            <a:r>
              <a:rPr lang="en-IN" altLang="en-US" sz="1400" b="1" dirty="0">
                <a:solidFill>
                  <a:srgbClr val="7030A0"/>
                </a:solidFill>
              </a:rPr>
              <a:t> a </a:t>
            </a:r>
            <a:r>
              <a:rPr lang="en-IN" altLang="en-US" sz="1400" b="1" dirty="0" err="1">
                <a:solidFill>
                  <a:srgbClr val="7030A0"/>
                </a:solidFill>
              </a:rPr>
              <a:t>acestuia</a:t>
            </a:r>
            <a:r>
              <a:rPr lang="en-IN" altLang="en-US" sz="1400" b="1" dirty="0">
                <a:solidFill>
                  <a:srgbClr val="7030A0"/>
                </a:solidFill>
              </a:rPr>
              <a:t>, fie </a:t>
            </a:r>
            <a:r>
              <a:rPr lang="en-IN" altLang="en-US" sz="1400" b="1" dirty="0" err="1">
                <a:solidFill>
                  <a:srgbClr val="7030A0"/>
                </a:solidFill>
              </a:rPr>
              <a:t>ea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funcțională</a:t>
            </a:r>
            <a:r>
              <a:rPr lang="en-IN" altLang="en-US" sz="1400" b="1" dirty="0">
                <a:solidFill>
                  <a:srgbClr val="7030A0"/>
                </a:solidFill>
              </a:rPr>
              <a:t>, </a:t>
            </a:r>
            <a:r>
              <a:rPr lang="en-IN" altLang="en-US" sz="1400" b="1" dirty="0" err="1">
                <a:solidFill>
                  <a:srgbClr val="7030A0"/>
                </a:solidFill>
              </a:rPr>
              <a:t>socială</a:t>
            </a:r>
            <a:r>
              <a:rPr lang="en-IN" altLang="en-US" sz="1400" b="1" dirty="0">
                <a:solidFill>
                  <a:srgbClr val="7030A0"/>
                </a:solidFill>
              </a:rPr>
              <a:t>, </a:t>
            </a:r>
            <a:r>
              <a:rPr lang="en-IN" altLang="en-US" sz="1400" b="1" dirty="0" err="1">
                <a:solidFill>
                  <a:srgbClr val="7030A0"/>
                </a:solidFill>
              </a:rPr>
              <a:t>emoțională</a:t>
            </a:r>
            <a:r>
              <a:rPr lang="en-IN" altLang="en-US" sz="1400" b="1" dirty="0">
                <a:solidFill>
                  <a:srgbClr val="7030A0"/>
                </a:solidFill>
              </a:rPr>
              <a:t>, in </a:t>
            </a:r>
            <a:r>
              <a:rPr lang="en-IN" altLang="en-US" sz="1400" b="1" dirty="0" err="1">
                <a:solidFill>
                  <a:srgbClr val="7030A0"/>
                </a:solidFill>
              </a:rPr>
              <a:t>legatura</a:t>
            </a:r>
            <a:r>
              <a:rPr lang="en-IN" altLang="en-US" sz="1400" b="1" dirty="0">
                <a:solidFill>
                  <a:srgbClr val="7030A0"/>
                </a:solidFill>
              </a:rPr>
              <a:t> cu </a:t>
            </a:r>
            <a:r>
              <a:rPr lang="en-IN" altLang="en-US" sz="1400" b="1" dirty="0" err="1">
                <a:solidFill>
                  <a:srgbClr val="7030A0"/>
                </a:solidFill>
              </a:rPr>
              <a:t>nevoi</a:t>
            </a:r>
            <a:r>
              <a:rPr lang="en-IN" altLang="en-US" sz="1400" b="1" dirty="0">
                <a:solidFill>
                  <a:srgbClr val="7030A0"/>
                </a:solidFill>
              </a:rPr>
              <a:t>, </a:t>
            </a:r>
            <a:r>
              <a:rPr lang="en-IN" altLang="en-US" sz="1400" b="1" dirty="0" err="1">
                <a:solidFill>
                  <a:srgbClr val="7030A0"/>
                </a:solidFill>
              </a:rPr>
              <a:t>dorințe</a:t>
            </a:r>
            <a:r>
              <a:rPr lang="en-IN" altLang="en-US" sz="1400" b="1" dirty="0">
                <a:solidFill>
                  <a:srgbClr val="7030A0"/>
                </a:solidFill>
              </a:rPr>
              <a:t>, </a:t>
            </a:r>
            <a:r>
              <a:rPr lang="en-IN" altLang="en-US" sz="1400" b="1" dirty="0" err="1">
                <a:solidFill>
                  <a:srgbClr val="7030A0"/>
                </a:solidFill>
              </a:rPr>
              <a:t>roluri</a:t>
            </a:r>
            <a:r>
              <a:rPr lang="en-IN" altLang="en-US" sz="1400" b="1" dirty="0">
                <a:solidFill>
                  <a:srgbClr val="7030A0"/>
                </a:solidFill>
              </a:rPr>
              <a:t> etc.?</a:t>
            </a:r>
          </a:p>
          <a:p>
            <a:pPr>
              <a:spcBef>
                <a:spcPts val="0"/>
              </a:spcBef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/</a:t>
            </a:r>
            <a:r>
              <a:rPr lang="en-IN" altLang="en-US" sz="1400" b="1" dirty="0" err="1">
                <a:solidFill>
                  <a:srgbClr val="7030A0"/>
                </a:solidFill>
              </a:rPr>
              <a:t>serviciul</a:t>
            </a:r>
            <a:r>
              <a:rPr lang="en-IN" altLang="en-US" sz="1400" b="1" dirty="0">
                <a:solidFill>
                  <a:srgbClr val="7030A0"/>
                </a:solidFill>
              </a:rPr>
              <a:t> de audit </a:t>
            </a:r>
            <a:r>
              <a:rPr lang="en-IN" altLang="en-US" sz="1400" b="1" dirty="0" err="1">
                <a:solidFill>
                  <a:srgbClr val="7030A0"/>
                </a:solidFill>
              </a:rPr>
              <a:t>genereaza</a:t>
            </a:r>
            <a:r>
              <a:rPr lang="en-IN" altLang="en-US" sz="1400" b="1" dirty="0">
                <a:solidFill>
                  <a:srgbClr val="7030A0"/>
                </a:solidFill>
              </a:rPr>
              <a:t> un </a:t>
            </a:r>
            <a:r>
              <a:rPr lang="en-IN" altLang="en-US" sz="1400" b="1" dirty="0" err="1">
                <a:solidFill>
                  <a:srgbClr val="7030A0"/>
                </a:solidFill>
              </a:rPr>
              <a:t>rezultat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tangibil</a:t>
            </a:r>
            <a:r>
              <a:rPr lang="en-IN" altLang="en-US" sz="1400" b="1" dirty="0">
                <a:solidFill>
                  <a:srgbClr val="7030A0"/>
                </a:solidFill>
              </a:rPr>
              <a:t>, digital/virtual </a:t>
            </a:r>
            <a:r>
              <a:rPr lang="en-IN" altLang="en-US" sz="1400" b="1" dirty="0" err="1">
                <a:solidFill>
                  <a:srgbClr val="7030A0"/>
                </a:solidFill>
              </a:rPr>
              <a:t>sau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financiar</a:t>
            </a:r>
            <a:r>
              <a:rPr lang="en-IN" altLang="en-US" sz="1400" b="1" dirty="0">
                <a:solidFill>
                  <a:srgbClr val="7030A0"/>
                </a:solidFill>
              </a:rPr>
              <a:t>?</a:t>
            </a:r>
          </a:p>
          <a:p>
            <a:pPr>
              <a:spcBef>
                <a:spcPts val="0"/>
              </a:spcBef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ü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/</a:t>
            </a:r>
            <a:r>
              <a:rPr lang="en-IN" altLang="en-US" sz="1400" b="1" dirty="0" err="1">
                <a:solidFill>
                  <a:srgbClr val="7030A0"/>
                </a:solidFill>
              </a:rPr>
              <a:t>serviciul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este</a:t>
            </a:r>
            <a:r>
              <a:rPr lang="en-IN" altLang="en-US" sz="1400" b="1" dirty="0">
                <a:solidFill>
                  <a:srgbClr val="7030A0"/>
                </a:solidFill>
              </a:rPr>
              <a:t> crucial </a:t>
            </a:r>
            <a:r>
              <a:rPr lang="en-IN" altLang="en-US" sz="1400" b="1" dirty="0" err="1">
                <a:solidFill>
                  <a:srgbClr val="7030A0"/>
                </a:solidFill>
              </a:rPr>
              <a:t>sau</a:t>
            </a:r>
            <a:r>
              <a:rPr lang="en-IN" altLang="en-US" sz="1400" b="1" dirty="0">
                <a:solidFill>
                  <a:srgbClr val="7030A0"/>
                </a:solidFill>
              </a:rPr>
              <a:t> trivial? </a:t>
            </a:r>
            <a:r>
              <a:rPr lang="en-IN" altLang="en-US" sz="1400" b="1" dirty="0" err="1">
                <a:solidFill>
                  <a:srgbClr val="7030A0"/>
                </a:solidFill>
              </a:rPr>
              <a:t>Cât</a:t>
            </a:r>
            <a:r>
              <a:rPr lang="en-IN" altLang="en-US" sz="1400" b="1" dirty="0">
                <a:solidFill>
                  <a:srgbClr val="7030A0"/>
                </a:solidFill>
              </a:rPr>
              <a:t> de relevant </a:t>
            </a:r>
            <a:r>
              <a:rPr lang="en-IN" altLang="en-US" sz="1400" b="1" dirty="0" err="1">
                <a:solidFill>
                  <a:srgbClr val="7030A0"/>
                </a:solidFill>
              </a:rPr>
              <a:t>este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acesta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  <a:r>
              <a:rPr lang="en-IN" altLang="en-US" sz="1400" b="1" dirty="0" err="1">
                <a:solidFill>
                  <a:srgbClr val="7030A0"/>
                </a:solidFill>
              </a:rPr>
              <a:t>Cât</a:t>
            </a:r>
            <a:r>
              <a:rPr lang="en-IN" altLang="en-US" sz="1400" b="1" dirty="0">
                <a:solidFill>
                  <a:srgbClr val="7030A0"/>
                </a:solidFill>
              </a:rPr>
              <a:t> de des </a:t>
            </a:r>
            <a:r>
              <a:rPr lang="en-IN" altLang="en-US" sz="1400" b="1" dirty="0" err="1">
                <a:solidFill>
                  <a:srgbClr val="7030A0"/>
                </a:solidFill>
              </a:rPr>
              <a:t>utilizează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meu </a:t>
            </a: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/</a:t>
            </a:r>
            <a:r>
              <a:rPr lang="en-IN" altLang="en-US" sz="1400" b="1" dirty="0" err="1">
                <a:solidFill>
                  <a:srgbClr val="7030A0"/>
                </a:solidFill>
              </a:rPr>
              <a:t>serviciul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C9D64AB-8B41-3E01-97C2-1F91AEC724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8376" y="3707065"/>
            <a:ext cx="3944471" cy="2893101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E128558-6AD1-425C-15D6-76A98E2EB2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00081" y="842682"/>
            <a:ext cx="6178153" cy="277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94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7C59BC-7A98-7A5A-AFC7-705F48138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B6DB5-2DA6-D89E-59CD-2F65A9C79B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C0597D7D-80F0-B22B-2738-058C0847701A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581854" y="995055"/>
            <a:ext cx="530949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IN" altLang="en-US" sz="1800" b="1" dirty="0">
                <a:solidFill>
                  <a:srgbClr val="7030A0"/>
                </a:solidFill>
                <a:latin typeface="+mn-lt"/>
                <a:cs typeface="+mn-cs"/>
              </a:rPr>
              <a:t>HARTA VALORII _ </a:t>
            </a:r>
            <a:r>
              <a:rPr lang="en-IN" altLang="en-US" sz="1800" b="1" dirty="0" err="1">
                <a:solidFill>
                  <a:srgbClr val="7030A0"/>
                </a:solidFill>
                <a:latin typeface="+mn-lt"/>
                <a:cs typeface="+mn-cs"/>
              </a:rPr>
              <a:t>Creatori</a:t>
            </a:r>
            <a:r>
              <a:rPr lang="en-IN" altLang="en-US" sz="1800" b="1" dirty="0">
                <a:solidFill>
                  <a:srgbClr val="7030A0"/>
                </a:solidFill>
                <a:latin typeface="+mn-lt"/>
                <a:cs typeface="+mn-cs"/>
              </a:rPr>
              <a:t> de </a:t>
            </a:r>
            <a:r>
              <a:rPr lang="en-IN" altLang="en-US" sz="1800" b="1" dirty="0" err="1">
                <a:solidFill>
                  <a:srgbClr val="7030A0"/>
                </a:solidFill>
                <a:latin typeface="+mn-lt"/>
                <a:cs typeface="+mn-cs"/>
              </a:rPr>
              <a:t>castiguri</a:t>
            </a:r>
            <a:endParaRPr lang="en-IN" altLang="en-US" sz="1800" b="1" dirty="0">
              <a:solidFill>
                <a:srgbClr val="7030A0"/>
              </a:solidFill>
              <a:latin typeface="+mn-lt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Modul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care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produsul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/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serviciul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de audit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oferă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clientului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de audit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valoare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adăugată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Ce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beneficii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aduce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(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substantiale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,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nesemnificative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v"/>
              <a:tabLst/>
              <a:defRPr/>
            </a:pP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Dacă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dorințele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și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așteptările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clientului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de audit sunt </a:t>
            </a:r>
            <a:r>
              <a:rPr lang="en-IN" altLang="en-US" sz="1400" b="1" dirty="0" err="1">
                <a:solidFill>
                  <a:schemeClr val="tx2">
                    <a:lumMod val="65000"/>
                    <a:lumOff val="35000"/>
                  </a:schemeClr>
                </a:solidFill>
              </a:rPr>
              <a:t>îndeplinite</a:t>
            </a:r>
            <a:r>
              <a:rPr lang="en-IN" altLang="en-US" sz="1400" b="1" dirty="0">
                <a:solidFill>
                  <a:schemeClr val="tx2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BE4F25A-226F-9DC6-1955-078683BC6155}"/>
              </a:ext>
            </a:extLst>
          </p:cNvPr>
          <p:cNvSpPr/>
          <p:nvPr/>
        </p:nvSpPr>
        <p:spPr>
          <a:xfrm>
            <a:off x="377203" y="995055"/>
            <a:ext cx="5309494" cy="1590857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Box 21">
            <a:extLst>
              <a:ext uri="{FF2B5EF4-FFF2-40B4-BE49-F238E27FC236}">
                <a16:creationId xmlns:a16="http://schemas.microsoft.com/office/drawing/2014/main" id="{F0DFF3FA-2C46-9A8A-1467-45CE754DB64D}"/>
              </a:ext>
            </a:extLst>
          </p:cNvPr>
          <p:cNvSpPr txBox="1">
            <a:spLocks/>
          </p:cNvSpPr>
          <p:nvPr/>
        </p:nvSpPr>
        <p:spPr>
          <a:xfrm>
            <a:off x="152400" y="2585912"/>
            <a:ext cx="7193404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  <a:defRPr/>
            </a:pPr>
            <a:r>
              <a:rPr lang="en-IN" altLang="en-US" sz="1400" b="1" u="sng" dirty="0" err="1">
                <a:solidFill>
                  <a:srgbClr val="7030A0"/>
                </a:solidFill>
              </a:rPr>
              <a:t>Intrebari</a:t>
            </a:r>
            <a:r>
              <a:rPr lang="en-IN" altLang="en-US" sz="1400" b="1" u="sng" dirty="0">
                <a:solidFill>
                  <a:srgbClr val="7030A0"/>
                </a:solidFill>
              </a:rPr>
              <a:t>: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Produsul</a:t>
            </a:r>
            <a:r>
              <a:rPr lang="en-IN" altLang="en-US" sz="1400" b="1" dirty="0">
                <a:solidFill>
                  <a:srgbClr val="7030A0"/>
                </a:solidFill>
              </a:rPr>
              <a:t> de audit </a:t>
            </a:r>
            <a:r>
              <a:rPr lang="en-IN" altLang="en-US" sz="1400" b="1" dirty="0" err="1">
                <a:solidFill>
                  <a:srgbClr val="7030A0"/>
                </a:solidFill>
              </a:rPr>
              <a:t>satisface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de audit, ii produce </a:t>
            </a:r>
            <a:r>
              <a:rPr lang="en-IN" altLang="en-US" sz="1400" b="1" dirty="0" err="1">
                <a:solidFill>
                  <a:srgbClr val="7030A0"/>
                </a:solidFill>
              </a:rPr>
              <a:t>rezultate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Facilitează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sarcinile</a:t>
            </a:r>
            <a:r>
              <a:rPr lang="en-IN" altLang="en-US" sz="1400" b="1" dirty="0">
                <a:solidFill>
                  <a:srgbClr val="7030A0"/>
                </a:solidFill>
              </a:rPr>
              <a:t>, </a:t>
            </a:r>
            <a:r>
              <a:rPr lang="en-IN" altLang="en-US" sz="1400" b="1" dirty="0" err="1">
                <a:solidFill>
                  <a:srgbClr val="7030A0"/>
                </a:solidFill>
              </a:rPr>
              <a:t>activitatile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clientului</a:t>
            </a:r>
            <a:r>
              <a:rPr lang="en-IN" altLang="en-US" sz="1400" b="1" dirty="0">
                <a:solidFill>
                  <a:srgbClr val="7030A0"/>
                </a:solidFill>
              </a:rPr>
              <a:t> de audit? </a:t>
            </a: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I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Creează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consecințele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sociale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pozitive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dorite</a:t>
            </a:r>
            <a:r>
              <a:rPr lang="en-IN" altLang="en-US" sz="1400" b="1" dirty="0">
                <a:solidFill>
                  <a:srgbClr val="7030A0"/>
                </a:solidFill>
              </a:rPr>
              <a:t> de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clientului</a:t>
            </a:r>
            <a:r>
              <a:rPr lang="en-IN" altLang="en-US" sz="1400" b="1" dirty="0">
                <a:solidFill>
                  <a:srgbClr val="7030A0"/>
                </a:solidFill>
              </a:rPr>
              <a:t> de audit? </a:t>
            </a:r>
          </a:p>
          <a:p>
            <a:pPr>
              <a:spcBef>
                <a:spcPts val="0"/>
              </a:spcBef>
              <a:defRPr/>
            </a:pP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Are </a:t>
            </a:r>
            <a:r>
              <a:rPr lang="en-IN" altLang="en-US" sz="1400" b="1" dirty="0" err="1">
                <a:solidFill>
                  <a:srgbClr val="7030A0"/>
                </a:solidFill>
              </a:rPr>
              <a:t>ceva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caută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Indeplinește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visele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clienților</a:t>
            </a:r>
            <a:r>
              <a:rPr lang="en-IN" altLang="en-US" sz="1400" dirty="0">
                <a:solidFill>
                  <a:schemeClr val="tx2">
                    <a:lumMod val="65000"/>
                    <a:lumOff val="35000"/>
                  </a:schemeClr>
                </a:solidFill>
              </a:rPr>
              <a:t>?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IN" altLang="en-US" sz="1400" b="1" dirty="0">
              <a:solidFill>
                <a:srgbClr val="7030A0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>
                <a:solidFill>
                  <a:srgbClr val="7030A0"/>
                </a:solidFill>
              </a:rPr>
              <a:t>Produce </a:t>
            </a:r>
            <a:r>
              <a:rPr lang="en-IN" altLang="en-US" sz="1400" b="1" dirty="0" err="1">
                <a:solidFill>
                  <a:srgbClr val="7030A0"/>
                </a:solidFill>
              </a:rPr>
              <a:t>rezultate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pozitive</a:t>
            </a:r>
            <a:r>
              <a:rPr lang="en-IN" altLang="en-US" sz="1400" b="1" dirty="0">
                <a:solidFill>
                  <a:srgbClr val="7030A0"/>
                </a:solidFill>
              </a:rPr>
              <a:t> care </a:t>
            </a:r>
            <a:r>
              <a:rPr lang="en-IN" altLang="en-US" sz="1400" b="1" dirty="0" err="1">
                <a:solidFill>
                  <a:srgbClr val="7030A0"/>
                </a:solidFill>
              </a:rPr>
              <a:t>corespund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criteriilor</a:t>
            </a:r>
            <a:r>
              <a:rPr lang="en-IN" altLang="en-US" sz="1400" b="1" dirty="0">
                <a:solidFill>
                  <a:srgbClr val="7030A0"/>
                </a:solidFill>
              </a:rPr>
              <a:t> de </a:t>
            </a:r>
            <a:r>
              <a:rPr lang="en-IN" altLang="en-US" sz="1400" b="1" dirty="0" err="1">
                <a:solidFill>
                  <a:srgbClr val="7030A0"/>
                </a:solidFill>
              </a:rPr>
              <a:t>succes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sau</a:t>
            </a:r>
            <a:r>
              <a:rPr lang="en-IN" altLang="en-US" sz="1400" b="1" dirty="0">
                <a:solidFill>
                  <a:srgbClr val="7030A0"/>
                </a:solidFill>
              </a:rPr>
              <a:t> de </a:t>
            </a:r>
            <a:r>
              <a:rPr lang="en-IN" altLang="en-US" sz="1400" b="1" dirty="0" err="1">
                <a:solidFill>
                  <a:srgbClr val="7030A0"/>
                </a:solidFill>
              </a:rPr>
              <a:t>eșec</a:t>
            </a:r>
            <a:r>
              <a:rPr lang="en-IN" altLang="en-US" sz="1400" b="1" dirty="0">
                <a:solidFill>
                  <a:srgbClr val="7030A0"/>
                </a:solidFill>
              </a:rPr>
              <a:t> ale </a:t>
            </a:r>
            <a:r>
              <a:rPr lang="en-IN" altLang="en-US" sz="1400" b="1" dirty="0" err="1">
                <a:solidFill>
                  <a:srgbClr val="7030A0"/>
                </a:solidFill>
              </a:rPr>
              <a:t>clientului</a:t>
            </a:r>
            <a:r>
              <a:rPr lang="en-IN" altLang="en-US" sz="1400" b="1" dirty="0">
                <a:solidFill>
                  <a:srgbClr val="7030A0"/>
                </a:solidFill>
              </a:rPr>
              <a:t>?</a:t>
            </a:r>
          </a:p>
          <a:p>
            <a:pPr>
              <a:spcBef>
                <a:spcPts val="0"/>
              </a:spcBef>
              <a:defRPr/>
            </a:pP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IN" altLang="en-US" sz="1400" b="1" dirty="0" err="1">
                <a:solidFill>
                  <a:srgbClr val="7030A0"/>
                </a:solidFill>
              </a:rPr>
              <a:t>Facilitează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acceptarea</a:t>
            </a:r>
            <a:r>
              <a:rPr lang="en-IN" altLang="en-US" sz="1400" b="1" dirty="0">
                <a:solidFill>
                  <a:srgbClr val="7030A0"/>
                </a:solidFill>
              </a:rPr>
              <a:t> </a:t>
            </a:r>
            <a:r>
              <a:rPr lang="en-IN" altLang="en-US" sz="1400" b="1" dirty="0" err="1">
                <a:solidFill>
                  <a:srgbClr val="7030A0"/>
                </a:solidFill>
              </a:rPr>
              <a:t>deciziilor</a:t>
            </a:r>
            <a:r>
              <a:rPr lang="en-IN" altLang="en-US" sz="1400" b="1" dirty="0">
                <a:solidFill>
                  <a:srgbClr val="7030A0"/>
                </a:solidFill>
              </a:rPr>
              <a:t>? </a:t>
            </a:r>
            <a:endParaRPr lang="en-IN" altLang="en-US" sz="1400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D97B954-F5BA-F80B-A75A-0611BCB704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1043733"/>
            <a:ext cx="5018206" cy="23852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D491059-0EFB-D7D0-269B-90A354EE86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5102" y="3886723"/>
            <a:ext cx="3139712" cy="2110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086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35160E-7EBC-76D5-3919-C7518E5AB0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BB5ABF-95D8-E127-39DF-E47FB882B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altLang="en-US" b="1" dirty="0"/>
              <a:t>CE ESTE </a:t>
            </a:r>
            <a:r>
              <a:rPr lang="en-IN" altLang="en-US" b="1" dirty="0" err="1"/>
              <a:t>Propunerea</a:t>
            </a:r>
            <a:r>
              <a:rPr lang="en-IN" altLang="en-US" b="1" dirty="0"/>
              <a:t> de </a:t>
            </a:r>
            <a:r>
              <a:rPr lang="en-IN" altLang="en-US" b="1" dirty="0" err="1"/>
              <a:t>Valoare</a:t>
            </a:r>
            <a:r>
              <a:rPr lang="en-IN" altLang="en-US" b="1" dirty="0"/>
              <a:t> CANVAS?</a:t>
            </a:r>
            <a:endParaRPr lang="en-US" b="1" dirty="0"/>
          </a:p>
        </p:txBody>
      </p:sp>
      <p:sp>
        <p:nvSpPr>
          <p:cNvPr id="121" name="Text Box 21">
            <a:extLst>
              <a:ext uri="{FF2B5EF4-FFF2-40B4-BE49-F238E27FC236}">
                <a16:creationId xmlns:a16="http://schemas.microsoft.com/office/drawing/2014/main" id="{0AAC2FED-4077-85B1-D04E-5D75218B4A2E}"/>
              </a:ext>
            </a:extLst>
          </p:cNvPr>
          <p:cNvSpPr txBox="1">
            <a:spLocks noGrp="1"/>
          </p:cNvSpPr>
          <p:nvPr>
            <p:ph type="body" sz="quarter" idx="13"/>
          </p:nvPr>
        </p:nvSpPr>
        <p:spPr>
          <a:xfrm>
            <a:off x="275496" y="1179206"/>
            <a:ext cx="673623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HARTA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VALORII_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Ameliatori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ai </a:t>
            </a:r>
            <a:r>
              <a:rPr kumimoji="0" lang="en-IN" alt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durerii</a:t>
            </a:r>
            <a:r>
              <a:rPr kumimoji="0" lang="en-I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IN" altLang="en-US" sz="1100" b="1" dirty="0">
              <a:solidFill>
                <a:srgbClr val="7030A0"/>
              </a:solidFill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Descrieți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modul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în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care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produsul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de audit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alină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durerile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clientului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.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Identificați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dacă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le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reduceți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costurile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,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sentimentele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negative,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eforturile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,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riscurile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,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consecințele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negative,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greșelile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.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Clasificați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fiecare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durere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în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funcție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de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intensitatea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sa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pentru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a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putea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înțelege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cât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de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mult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îl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ajută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pe client </a:t>
            </a:r>
            <a:r>
              <a:rPr lang="en-US" sz="1800" b="1" i="0" dirty="0" err="1">
                <a:solidFill>
                  <a:srgbClr val="4B4E60"/>
                </a:solidFill>
                <a:effectLst/>
                <a:latin typeface="Inter"/>
              </a:rPr>
              <a:t>auditul</a:t>
            </a:r>
            <a:r>
              <a:rPr lang="en-US" sz="1800" b="1" dirty="0">
                <a:solidFill>
                  <a:srgbClr val="4B4E60"/>
                </a:solidFill>
                <a:latin typeface="Inter"/>
              </a:rPr>
              <a:t>.</a:t>
            </a:r>
            <a:r>
              <a:rPr lang="en-US" sz="1800" b="1" i="0" dirty="0">
                <a:solidFill>
                  <a:srgbClr val="4B4E60"/>
                </a:solidFill>
                <a:effectLst/>
                <a:latin typeface="Inter"/>
              </a:rPr>
              <a:t> </a:t>
            </a:r>
            <a:endParaRPr lang="en-US" sz="1800" b="1" dirty="0">
              <a:solidFill>
                <a:srgbClr val="4B4E60"/>
              </a:solidFill>
              <a:latin typeface="Inter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N" altLang="en-US" sz="11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65000"/>
                  <a:lumOff val="3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C2B2BA9-A072-C510-20BB-4E0B22AE9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038" y="1171718"/>
            <a:ext cx="3910976" cy="1939035"/>
          </a:xfrm>
          <a:prstGeom prst="rect">
            <a:avLst/>
          </a:prstGeom>
        </p:spPr>
      </p:pic>
      <p:sp>
        <p:nvSpPr>
          <p:cNvPr id="4" name="Text Box 21">
            <a:extLst>
              <a:ext uri="{FF2B5EF4-FFF2-40B4-BE49-F238E27FC236}">
                <a16:creationId xmlns:a16="http://schemas.microsoft.com/office/drawing/2014/main" id="{CA3C2846-30F8-FF08-04C4-1D740DD3B077}"/>
              </a:ext>
            </a:extLst>
          </p:cNvPr>
          <p:cNvSpPr txBox="1">
            <a:spLocks/>
          </p:cNvSpPr>
          <p:nvPr/>
        </p:nvSpPr>
        <p:spPr>
          <a:xfrm>
            <a:off x="275496" y="3110753"/>
            <a:ext cx="8437580" cy="41395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900" kern="12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FontTx/>
              <a:buNone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Intrebari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: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Produsul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de audit produce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economii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</a:t>
            </a:r>
          </a:p>
          <a:p>
            <a:pPr>
              <a:spcBef>
                <a:spcPts val="0"/>
              </a:spcBef>
              <a:defRPr/>
            </a:pPr>
            <a:endParaRPr lang="en-US" sz="1800" dirty="0">
              <a:solidFill>
                <a:srgbClr val="4B4E6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Auditul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ofera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soluții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performante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</a:t>
            </a:r>
            <a:r>
              <a:rPr lang="en-US" sz="1800" b="1" dirty="0">
                <a:solidFill>
                  <a:srgbClr val="4B4E60"/>
                </a:solidFill>
                <a:latin typeface="Inter"/>
              </a:rPr>
              <a:t> 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Va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pune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capăt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dificultăților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și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provocărilor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</a:p>
          <a:p>
            <a:pPr>
              <a:spcBef>
                <a:spcPts val="0"/>
              </a:spcBef>
              <a:defRPr/>
            </a:pPr>
            <a:r>
              <a:rPr lang="en-US" sz="1800" b="1" dirty="0">
                <a:solidFill>
                  <a:srgbClr val="7030A0"/>
                </a:solidFill>
                <a:latin typeface="Inter"/>
              </a:rPr>
              <a:t>     cu care se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confruntă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clientul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</a:t>
            </a:r>
            <a:endParaRPr lang="en-US" sz="1800" dirty="0">
              <a:solidFill>
                <a:srgbClr val="4B4E6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800" b="1" dirty="0">
              <a:solidFill>
                <a:srgbClr val="4B4E6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Elimină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consecințele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sociale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Il face pe client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se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simtă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mai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bine?</a:t>
            </a:r>
            <a:r>
              <a:rPr lang="en-US" sz="1800" b="1" dirty="0">
                <a:solidFill>
                  <a:srgbClr val="4B4E60"/>
                </a:solidFill>
                <a:latin typeface="Inter"/>
              </a:rPr>
              <a:t> </a:t>
            </a:r>
          </a:p>
          <a:p>
            <a:pPr>
              <a:spcBef>
                <a:spcPts val="0"/>
              </a:spcBef>
              <a:defRPr/>
            </a:pPr>
            <a:endParaRPr lang="en-US" sz="1800" b="1" dirty="0">
              <a:solidFill>
                <a:srgbClr val="4B4E6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Elimină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riscurile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Limitează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,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elimină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greșelile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frecvente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 </a:t>
            </a:r>
            <a:endParaRPr lang="en-US" sz="1800" dirty="0">
              <a:solidFill>
                <a:srgbClr val="4B4E60"/>
              </a:solidFill>
              <a:latin typeface="Inter"/>
            </a:endParaRPr>
          </a:p>
          <a:p>
            <a:pPr>
              <a:spcBef>
                <a:spcPts val="0"/>
              </a:spcBef>
              <a:defRPr/>
            </a:pPr>
            <a:endParaRPr lang="en-US" sz="1800" b="1" dirty="0">
              <a:solidFill>
                <a:srgbClr val="4B4E6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Ajută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clientul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aiba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confort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emotional? Il face pe client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se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simtă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mai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bine?</a:t>
            </a:r>
            <a:r>
              <a:rPr lang="en-US" sz="1800" b="1" dirty="0">
                <a:solidFill>
                  <a:srgbClr val="4B4E60"/>
                </a:solidFill>
                <a:latin typeface="Inter"/>
              </a:rPr>
              <a:t> </a:t>
            </a: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800" b="1" dirty="0">
              <a:solidFill>
                <a:srgbClr val="7030A0"/>
              </a:solidFill>
              <a:latin typeface="Inter"/>
            </a:endParaRPr>
          </a:p>
          <a:p>
            <a:pPr marL="285750" indent="-285750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Elimină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barierele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care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îl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împiedică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pe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clientul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dumneavoastră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să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adopte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noi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 </a:t>
            </a:r>
            <a:r>
              <a:rPr lang="en-US" sz="1800" b="1" dirty="0" err="1">
                <a:solidFill>
                  <a:srgbClr val="7030A0"/>
                </a:solidFill>
                <a:latin typeface="Inter"/>
              </a:rPr>
              <a:t>soluții</a:t>
            </a:r>
            <a:r>
              <a:rPr lang="en-US" sz="1800" b="1" dirty="0">
                <a:solidFill>
                  <a:srgbClr val="7030A0"/>
                </a:solidFill>
                <a:latin typeface="Inter"/>
              </a:rPr>
              <a:t>?</a:t>
            </a:r>
          </a:p>
          <a:p>
            <a:pPr>
              <a:spcBef>
                <a:spcPts val="0"/>
              </a:spcBef>
              <a:defRPr/>
            </a:pPr>
            <a:endParaRPr lang="en-US" sz="1800" b="1" dirty="0">
              <a:solidFill>
                <a:srgbClr val="4B4E60"/>
              </a:solidFill>
              <a:latin typeface="Inter"/>
            </a:endParaRPr>
          </a:p>
          <a:p>
            <a:pPr>
              <a:spcBef>
                <a:spcPts val="0"/>
              </a:spcBef>
              <a:buFontTx/>
              <a:buNone/>
              <a:defRPr/>
            </a:pPr>
            <a:endParaRPr lang="en-IN" altLang="en-US" sz="1100" b="1" dirty="0">
              <a:solidFill>
                <a:schemeClr val="tx2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E42B3C9-75DA-A0EB-1BD9-4FD9E3AD89B5}"/>
              </a:ext>
            </a:extLst>
          </p:cNvPr>
          <p:cNvSpPr/>
          <p:nvPr/>
        </p:nvSpPr>
        <p:spPr>
          <a:xfrm>
            <a:off x="268940" y="1062026"/>
            <a:ext cx="6629009" cy="2031324"/>
          </a:xfrm>
          <a:prstGeom prst="roundRect">
            <a:avLst>
              <a:gd name="adj" fmla="val 7484"/>
            </a:avLst>
          </a:prstGeom>
          <a:noFill/>
          <a:ln w="3175">
            <a:solidFill>
              <a:schemeClr val="bg2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0659A9-29B2-57AF-8B98-1D266A809C5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5778" y="4473540"/>
            <a:ext cx="2800726" cy="1676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14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Team Theme">
  <a:themeElements>
    <a:clrScheme name="SlideTeam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336799"/>
      </a:accent1>
      <a:accent2>
        <a:srgbClr val="264D72"/>
      </a:accent2>
      <a:accent3>
        <a:srgbClr val="A3C2E0"/>
      </a:accent3>
      <a:accent4>
        <a:srgbClr val="D1E0EF"/>
      </a:accent4>
      <a:accent5>
        <a:srgbClr val="75A4D1"/>
      </a:accent5>
      <a:accent6>
        <a:srgbClr val="A8D7FF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1209</TotalTime>
  <Words>2101</Words>
  <Application>Microsoft Office PowerPoint</Application>
  <PresentationFormat>Widescreen</PresentationFormat>
  <Paragraphs>366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Century Gothic</vt:lpstr>
      <vt:lpstr>Inter</vt:lpstr>
      <vt:lpstr>Tw Cen MT</vt:lpstr>
      <vt:lpstr>Wingdings</vt:lpstr>
      <vt:lpstr>SlideTeam Theme</vt:lpstr>
      <vt:lpstr>PowerPoint Presentation</vt:lpstr>
      <vt:lpstr>PowerPoint Presentation</vt:lpstr>
      <vt:lpstr>CE ESTE Propunerea de Valoare CANVAS?</vt:lpstr>
      <vt:lpstr>CE ESTE Propunerea de Valoare CANVAS?</vt:lpstr>
      <vt:lpstr>CE ESTE Propunerea de Valoare CANVAS?</vt:lpstr>
      <vt:lpstr>CE ESTE Propunerea de Valoare CANVAS?</vt:lpstr>
      <vt:lpstr>CE ESTE Propunerea de Valoare CANVAS?</vt:lpstr>
      <vt:lpstr>CE ESTE Propunerea de Valoare CANVAS?</vt:lpstr>
      <vt:lpstr>CE ESTE Propunerea de Valoare CANVAS?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maria pirvan</cp:lastModifiedBy>
  <cp:revision>52</cp:revision>
  <cp:lastPrinted>2024-10-08T13:56:59Z</cp:lastPrinted>
  <dcterms:created xsi:type="dcterms:W3CDTF">2024-10-02T17:55:59Z</dcterms:created>
  <dcterms:modified xsi:type="dcterms:W3CDTF">2024-10-21T07:53:14Z</dcterms:modified>
</cp:coreProperties>
</file>